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image" Target="../media/image1.png"/><Relationship Id="rId3" Type="http://schemas.openxmlformats.org/officeDocument/2006/relationships/image" Target="../media/image2.pn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image" Target="../media/image3.png"/><Relationship Id="rId3" Type="http://schemas.openxmlformats.org/officeDocument/2006/relationships/image" Target="../media/image4.png"/><Relationship Id="rId4" Type="http://schemas.openxmlformats.org/officeDocument/2006/relationships/image" Target="../media/image5.png"/><Relationship Id="rId5" Type="http://schemas.openxmlformats.org/officeDocument/2006/relationships/image" Target="../media/image6.pn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image" Target="../media/image7.png"/><Relationship Id="rId3" Type="http://schemas.openxmlformats.org/officeDocument/2006/relationships/image" Target="../media/image8.pn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image" Target="../media/image9.png"/><Relationship Id="rId3" Type="http://schemas.openxmlformats.org/officeDocument/2006/relationships/image" Target="../media/image10.pn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image" Target="../media/image11.png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image" Target="../media/image12.png"/><Relationship Id="rId3" Type="http://schemas.openxmlformats.org/officeDocument/2006/relationships/image" Target="../media/image13.png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image" Target="../media/image14.png"/><Relationship Id="rId3" Type="http://schemas.openxmlformats.org/officeDocument/2006/relationships/image" Target="../media/image15.png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image" Target="../media/image16.png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image" Target="../media/image17.png"/><Relationship Id="rId3" Type="http://schemas.openxmlformats.org/officeDocument/2006/relationships/image" Target="../media/image18.png"/><Relationship Id="rId4" Type="http://schemas.openxmlformats.org/officeDocument/2006/relationships/image" Target="../media/image19.png"/><Relationship Id="rId5" Type="http://schemas.openxmlformats.org/officeDocument/2006/relationships/image" Target="../media/image20.png"/><Relationship Id="rId6" Type="http://schemas.openxmlformats.org/officeDocument/2006/relationships/image" Target="../media/image21.png"/><Relationship Id="rId7" Type="http://schemas.openxmlformats.org/officeDocument/2006/relationships/image" Target="../media/image22.png"/><Relationship Id="rId8" Type="http://schemas.openxmlformats.org/officeDocument/2006/relationships/image" Target="../media/image23.png"/><Relationship Id="rId9" Type="http://schemas.openxmlformats.org/officeDocument/2006/relationships/image" Target="../media/image24.png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image" Target="../media/image25.png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image" Target="../media/image26.png"/><Relationship Id="rId3" Type="http://schemas.openxmlformats.org/officeDocument/2006/relationships/image" Target="../media/image27.png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image" Target="../media/image28.png"/><Relationship Id="rId3" Type="http://schemas.openxmlformats.org/officeDocument/2006/relationships/image" Target="../media/image29.png"/><Relationship Id="rId4" Type="http://schemas.openxmlformats.org/officeDocument/2006/relationships/image" Target="../media/image30.png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image" Target="../media/image31.png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image" Target="../media/image2.png"/><Relationship Id="rId3" Type="http://schemas.openxmlformats.org/officeDocument/2006/relationships/image" Target="../media/image32.png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48640" y="1600200"/>
            <a:ext cx="4846320" cy="1371600"/>
          </a:xfrm>
        </p:spPr>
        <p:txBody>
          <a:bodyPr wrap="square" lIns="0" rIns="0" tIns="0" bIns="0" anchor="t">
            <a:noAutofit/>
          </a:bodyPr>
          <a:lstStyle/>
          <a:p>
            <a:pPr algn="l">
              <a:lnSpc>
                <a:spcPct val="100000"/>
              </a:lnSpc>
            </a:pPr>
            <a:r>
              <a:rPr sz="4400" b="1">
                <a:solidFill>
                  <a:srgbClr val="0D1824"/>
                </a:solidFill>
                <a:latin typeface="Arial"/>
              </a:rPr>
              <a:t>Solaris Marine – Invictus CAD</a:t>
            </a:r>
          </a:p>
        </p:txBody>
      </p:sp>
      <p:pic>
        <p:nvPicPr>
          <p:cNvPr id="3" name="01_title_reel" descr="Wireframe 3D model of a 6 inch hose reel in Invictus CAD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67045" y="0"/>
            <a:ext cx="6724650" cy="6858000"/>
          </a:xfrm>
          <a:prstGeom prst="rect">
            <a:avLst/>
          </a:prstGeom>
        </p:spPr>
      </p:pic>
      <p:pic>
        <p:nvPicPr>
          <p:cNvPr id="4" name="Solaris Marine logo" descr="Solaris Marine logo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8640" y="566928"/>
            <a:ext cx="457200" cy="457200"/>
          </a:xfrm>
          <a:prstGeom prst="rect">
            <a:avLst/>
          </a:prstGeom>
        </p:spPr>
      </p:pic>
      <p:sp>
        <p:nvSpPr>
          <p:cNvPr id="5" name="Company"/>
          <p:cNvSpPr txBox="1"/>
          <p:nvPr/>
        </p:nvSpPr>
        <p:spPr>
          <a:xfrm>
            <a:off x="1170432" y="667512"/>
            <a:ext cx="4114800" cy="27432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>
              <a:lnSpc>
                <a:spcPct val="108000"/>
              </a:lnSpc>
            </a:pPr>
            <a:r>
              <a:rPr sz="1300" b="1" spc="350">
                <a:solidFill>
                  <a:srgbClr val="0D1824"/>
                </a:solidFill>
                <a:latin typeface="Arial"/>
              </a:rPr>
              <a:t>SOLARIS MARINE</a:t>
            </a:r>
          </a:p>
        </p:txBody>
      </p:sp>
      <p:sp>
        <p:nvSpPr>
          <p:cNvPr id="6" name="Partnership"/>
          <p:cNvSpPr txBox="1"/>
          <p:nvPr/>
        </p:nvSpPr>
        <p:spPr>
          <a:xfrm>
            <a:off x="548640" y="2999232"/>
            <a:ext cx="4754880" cy="32004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>
              <a:lnSpc>
                <a:spcPct val="108000"/>
              </a:lnSpc>
            </a:pPr>
            <a:r>
              <a:rPr sz="1600" b="0">
                <a:solidFill>
                  <a:srgbClr val="0D1824"/>
                </a:solidFill>
                <a:latin typeface="Arial"/>
              </a:rPr>
              <a:t>Invictus CAD, in partnership with Solaris Marine.</a:t>
            </a:r>
          </a:p>
        </p:txBody>
      </p:sp>
      <p:sp>
        <p:nvSpPr>
          <p:cNvPr id="7" name="Subtitle"/>
          <p:cNvSpPr txBox="1"/>
          <p:nvPr/>
        </p:nvSpPr>
        <p:spPr>
          <a:xfrm>
            <a:off x="548640" y="3611880"/>
            <a:ext cx="4754880" cy="146304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>
              <a:lnSpc>
                <a:spcPct val="115000"/>
              </a:lnSpc>
            </a:pPr>
            <a:r>
              <a:rPr sz="2400" b="0">
                <a:solidFill>
                  <a:srgbClr val="3B4A5C"/>
                </a:solidFill>
                <a:latin typeface="Arial"/>
              </a:rPr>
              <a:t>Describe a marine part.</a:t>
            </a:r>
          </a:p>
          <a:p>
            <a:pPr algn="l">
              <a:lnSpc>
                <a:spcPct val="115000"/>
              </a:lnSpc>
            </a:pPr>
            <a:r>
              <a:rPr sz="2400" b="0">
                <a:solidFill>
                  <a:srgbClr val="3B4A5C"/>
                </a:solidFill>
                <a:latin typeface="Arial"/>
              </a:rPr>
              <a:t>Get the model, the drawing</a:t>
            </a:r>
          </a:p>
          <a:p>
            <a:pPr algn="l">
              <a:lnSpc>
                <a:spcPct val="115000"/>
              </a:lnSpc>
            </a:pPr>
            <a:r>
              <a:rPr sz="2400" b="0">
                <a:solidFill>
                  <a:srgbClr val="3B4A5C"/>
                </a:solidFill>
                <a:latin typeface="Arial"/>
              </a:rPr>
              <a:t>and the mass.</a:t>
            </a:r>
          </a:p>
        </p:txBody>
      </p:sp>
      <p:sp>
        <p:nvSpPr>
          <p:cNvPr id="8" name="Strap"/>
          <p:cNvSpPr txBox="1"/>
          <p:nvPr/>
        </p:nvSpPr>
        <p:spPr>
          <a:xfrm>
            <a:off x="548640" y="5806440"/>
            <a:ext cx="4754880" cy="54864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>
              <a:lnSpc>
                <a:spcPct val="108000"/>
              </a:lnSpc>
            </a:pPr>
            <a:r>
              <a:rPr sz="1500" b="0">
                <a:solidFill>
                  <a:srgbClr val="5C6B7D"/>
                </a:solidFill>
                <a:latin typeface="Arial"/>
              </a:rPr>
              <a:t>Engineering and design for marine hose systems</a:t>
            </a:r>
          </a:p>
          <a:p>
            <a:pPr algn="l">
              <a:lnSpc>
                <a:spcPct val="108000"/>
              </a:lnSpc>
              <a:spcBef>
                <a:spcPts val="400"/>
              </a:spcBef>
            </a:pPr>
            <a:r>
              <a:rPr sz="1500" b="1">
                <a:solidFill>
                  <a:srgbClr val="1A6DB5"/>
                </a:solidFill>
                <a:latin typeface="Arial"/>
              </a:rPr>
              <a:t>solarismarine.co.uk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48640" y="731520"/>
            <a:ext cx="9144000" cy="685800"/>
          </a:xfrm>
        </p:spPr>
        <p:txBody>
          <a:bodyPr wrap="square" lIns="0" rIns="0" tIns="0" bIns="0" anchor="t">
            <a:noAutofit/>
          </a:bodyPr>
          <a:lstStyle/>
          <a:p>
            <a:pPr algn="l">
              <a:lnSpc>
                <a:spcPct val="100000"/>
              </a:lnSpc>
            </a:pPr>
            <a:r>
              <a:rPr sz="3600" b="1">
                <a:solidFill>
                  <a:srgbClr val="0D1824"/>
                </a:solidFill>
                <a:latin typeface="Arial"/>
              </a:rPr>
              <a:t>Weeks of engineering per enquiry</a:t>
            </a:r>
          </a:p>
        </p:txBody>
      </p:sp>
      <p:sp>
        <p:nvSpPr>
          <p:cNvPr id="3" name="Kicker"/>
          <p:cNvSpPr txBox="1"/>
          <p:nvPr/>
        </p:nvSpPr>
        <p:spPr>
          <a:xfrm>
            <a:off x="548640" y="402336"/>
            <a:ext cx="7315200" cy="27432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>
              <a:lnSpc>
                <a:spcPct val="108000"/>
              </a:lnSpc>
            </a:pPr>
            <a:r>
              <a:rPr sz="1250" b="1" spc="220">
                <a:solidFill>
                  <a:srgbClr val="1A6DB5"/>
                </a:solidFill>
                <a:latin typeface="Arial"/>
              </a:rPr>
              <a:t>THE PROBLEM</a:t>
            </a:r>
          </a:p>
        </p:txBody>
      </p:sp>
      <p:sp>
        <p:nvSpPr>
          <p:cNvPr id="4" name="Lead"/>
          <p:cNvSpPr txBox="1"/>
          <p:nvPr/>
        </p:nvSpPr>
        <p:spPr>
          <a:xfrm>
            <a:off x="548640" y="1481328"/>
            <a:ext cx="10515600" cy="45720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>
              <a:lnSpc>
                <a:spcPct val="108000"/>
              </a:lnSpc>
            </a:pPr>
            <a:r>
              <a:rPr sz="2000" b="0">
                <a:solidFill>
                  <a:srgbClr val="3B4A5C"/>
                </a:solidFill>
                <a:latin typeface="Arial"/>
              </a:rPr>
              <a:t>A marine hose system is engineered from scratch for each enquiry, one step at a time.</a:t>
            </a:r>
          </a:p>
        </p:txBody>
      </p:sp>
      <p:sp>
        <p:nvSpPr>
          <p:cNvPr id="5" name="Step 1"/>
          <p:cNvSpPr/>
          <p:nvPr/>
        </p:nvSpPr>
        <p:spPr>
          <a:xfrm>
            <a:off x="548640" y="2377440"/>
            <a:ext cx="1700784" cy="2057400"/>
          </a:xfrm>
          <a:prstGeom prst="rect">
            <a:avLst/>
          </a:prstGeom>
          <a:solidFill>
            <a:srgbClr val="F4F6F9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6" name="Item 1"/>
          <p:cNvSpPr/>
          <p:nvPr/>
        </p:nvSpPr>
        <p:spPr>
          <a:xfrm>
            <a:off x="713232" y="2560320"/>
            <a:ext cx="402336" cy="402336"/>
          </a:xfrm>
          <a:prstGeom prst="ellipse">
            <a:avLst/>
          </a:prstGeom>
          <a:solidFill>
            <a:srgbClr val="FFFFFF"/>
          </a:solidFill>
          <a:ln w="19050">
            <a:solidFill>
              <a:srgbClr val="0D1824"/>
            </a:solidFill>
          </a:ln>
        </p:spPr>
        <p:txBody>
          <a:bodyPr rtlCol="0" anchor="ctr" wrap="square" lIns="0" rIns="0" tIns="0" bIns="0">
            <a:noAutofit/>
          </a:bodyPr>
          <a:lstStyle/>
          <a:p>
            <a:pPr algn="ctr"/>
            <a:r>
              <a:rPr sz="1400" b="1">
                <a:solidFill>
                  <a:srgbClr val="0D1824"/>
                </a:solidFill>
                <a:latin typeface="Arial"/>
              </a:rPr>
              <a:t>1</a:t>
            </a:r>
          </a:p>
        </p:txBody>
      </p:sp>
      <p:sp>
        <p:nvSpPr>
          <p:cNvPr id="7" name="Step 1 text"/>
          <p:cNvSpPr txBox="1"/>
          <p:nvPr/>
        </p:nvSpPr>
        <p:spPr>
          <a:xfrm>
            <a:off x="713232" y="3108960"/>
            <a:ext cx="1426464" cy="128016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>
              <a:lnSpc>
                <a:spcPct val="108000"/>
              </a:lnSpc>
              <a:spcAft>
                <a:spcPts val="500"/>
              </a:spcAft>
            </a:pPr>
            <a:r>
              <a:rPr sz="1600" b="1">
                <a:solidFill>
                  <a:srgbClr val="0D1824"/>
                </a:solidFill>
                <a:latin typeface="Arial"/>
              </a:rPr>
              <a:t>Read the enquiry</a:t>
            </a:r>
          </a:p>
          <a:p>
            <a:pPr algn="l">
              <a:lnSpc>
                <a:spcPct val="108000"/>
              </a:lnSpc>
            </a:pPr>
            <a:r>
              <a:rPr sz="1400" b="0">
                <a:solidFill>
                  <a:srgbClr val="3B4A5C"/>
                </a:solidFill>
                <a:latin typeface="Arial"/>
              </a:rPr>
              <a:t>Sizes, pressure, lengths and fluid, retyped by hand</a:t>
            </a:r>
          </a:p>
        </p:txBody>
      </p:sp>
      <p:sp>
        <p:nvSpPr>
          <p:cNvPr id="8" name="Next"/>
          <p:cNvSpPr/>
          <p:nvPr/>
        </p:nvSpPr>
        <p:spPr>
          <a:xfrm>
            <a:off x="2281428" y="3287268"/>
            <a:ext cx="109728" cy="237744"/>
          </a:xfrm>
          <a:prstGeom prst="chevron">
            <a:avLst/>
          </a:prstGeom>
          <a:solidFill>
            <a:srgbClr val="C3CDDD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9" name="Step 2"/>
          <p:cNvSpPr/>
          <p:nvPr/>
        </p:nvSpPr>
        <p:spPr>
          <a:xfrm>
            <a:off x="2423160" y="2377440"/>
            <a:ext cx="1700784" cy="2057400"/>
          </a:xfrm>
          <a:prstGeom prst="rect">
            <a:avLst/>
          </a:prstGeom>
          <a:solidFill>
            <a:srgbClr val="F4F6F9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10" name="Item 2"/>
          <p:cNvSpPr/>
          <p:nvPr/>
        </p:nvSpPr>
        <p:spPr>
          <a:xfrm>
            <a:off x="2587752" y="2560320"/>
            <a:ext cx="402336" cy="402336"/>
          </a:xfrm>
          <a:prstGeom prst="ellipse">
            <a:avLst/>
          </a:prstGeom>
          <a:solidFill>
            <a:srgbClr val="FFFFFF"/>
          </a:solidFill>
          <a:ln w="19050">
            <a:solidFill>
              <a:srgbClr val="0D1824"/>
            </a:solidFill>
          </a:ln>
        </p:spPr>
        <p:txBody>
          <a:bodyPr rtlCol="0" anchor="ctr" wrap="square" lIns="0" rIns="0" tIns="0" bIns="0">
            <a:noAutofit/>
          </a:bodyPr>
          <a:lstStyle/>
          <a:p>
            <a:pPr algn="ctr"/>
            <a:r>
              <a:rPr sz="1400" b="1">
                <a:solidFill>
                  <a:srgbClr val="0D1824"/>
                </a:solidFill>
                <a:latin typeface="Arial"/>
              </a:rPr>
              <a:t>2</a:t>
            </a:r>
          </a:p>
        </p:txBody>
      </p:sp>
      <p:sp>
        <p:nvSpPr>
          <p:cNvPr id="11" name="Step 2 text"/>
          <p:cNvSpPr txBox="1"/>
          <p:nvPr/>
        </p:nvSpPr>
        <p:spPr>
          <a:xfrm>
            <a:off x="2587752" y="3108960"/>
            <a:ext cx="1426464" cy="128016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>
              <a:lnSpc>
                <a:spcPct val="108000"/>
              </a:lnSpc>
              <a:spcAft>
                <a:spcPts val="500"/>
              </a:spcAft>
            </a:pPr>
            <a:r>
              <a:rPr sz="1600" b="1">
                <a:solidFill>
                  <a:srgbClr val="0D1824"/>
                </a:solidFill>
                <a:latin typeface="Arial"/>
              </a:rPr>
              <a:t>Choose the hose</a:t>
            </a:r>
          </a:p>
          <a:p>
            <a:pPr algn="l">
              <a:lnSpc>
                <a:spcPct val="108000"/>
              </a:lnSpc>
            </a:pPr>
            <a:r>
              <a:rPr sz="1400" b="0">
                <a:solidFill>
                  <a:srgbClr val="3B4A5C"/>
                </a:solidFill>
                <a:latin typeface="Arial"/>
              </a:rPr>
              <a:t>Catalogue hoses checked for bore and pressure</a:t>
            </a:r>
          </a:p>
        </p:txBody>
      </p:sp>
      <p:sp>
        <p:nvSpPr>
          <p:cNvPr id="12" name="Next"/>
          <p:cNvSpPr/>
          <p:nvPr/>
        </p:nvSpPr>
        <p:spPr>
          <a:xfrm>
            <a:off x="4155948" y="3287268"/>
            <a:ext cx="109728" cy="237744"/>
          </a:xfrm>
          <a:prstGeom prst="chevron">
            <a:avLst/>
          </a:prstGeom>
          <a:solidFill>
            <a:srgbClr val="C3CDDD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13" name="Step 3"/>
          <p:cNvSpPr/>
          <p:nvPr/>
        </p:nvSpPr>
        <p:spPr>
          <a:xfrm>
            <a:off x="4297680" y="2377440"/>
            <a:ext cx="1700784" cy="2057400"/>
          </a:xfrm>
          <a:prstGeom prst="rect">
            <a:avLst/>
          </a:prstGeom>
          <a:solidFill>
            <a:srgbClr val="F4F6F9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14" name="Item 3"/>
          <p:cNvSpPr/>
          <p:nvPr/>
        </p:nvSpPr>
        <p:spPr>
          <a:xfrm>
            <a:off x="4462272" y="2560320"/>
            <a:ext cx="402336" cy="402336"/>
          </a:xfrm>
          <a:prstGeom prst="ellipse">
            <a:avLst/>
          </a:prstGeom>
          <a:solidFill>
            <a:srgbClr val="FFFFFF"/>
          </a:solidFill>
          <a:ln w="19050">
            <a:solidFill>
              <a:srgbClr val="0D1824"/>
            </a:solidFill>
          </a:ln>
        </p:spPr>
        <p:txBody>
          <a:bodyPr rtlCol="0" anchor="ctr" wrap="square" lIns="0" rIns="0" tIns="0" bIns="0">
            <a:noAutofit/>
          </a:bodyPr>
          <a:lstStyle/>
          <a:p>
            <a:pPr algn="ctr"/>
            <a:r>
              <a:rPr sz="1400" b="1">
                <a:solidFill>
                  <a:srgbClr val="0D1824"/>
                </a:solidFill>
                <a:latin typeface="Arial"/>
              </a:rPr>
              <a:t>3</a:t>
            </a:r>
          </a:p>
        </p:txBody>
      </p:sp>
      <p:sp>
        <p:nvSpPr>
          <p:cNvPr id="15" name="Step 3 text"/>
          <p:cNvSpPr txBox="1"/>
          <p:nvPr/>
        </p:nvSpPr>
        <p:spPr>
          <a:xfrm>
            <a:off x="4462272" y="3108960"/>
            <a:ext cx="1426464" cy="128016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>
              <a:lnSpc>
                <a:spcPct val="108000"/>
              </a:lnSpc>
              <a:spcAft>
                <a:spcPts val="500"/>
              </a:spcAft>
            </a:pPr>
            <a:r>
              <a:rPr sz="1600" b="1">
                <a:solidFill>
                  <a:srgbClr val="0D1824"/>
                </a:solidFill>
                <a:latin typeface="Arial"/>
              </a:rPr>
              <a:t>Size the reel</a:t>
            </a:r>
          </a:p>
          <a:p>
            <a:pPr algn="l">
              <a:lnSpc>
                <a:spcPct val="108000"/>
              </a:lnSpc>
            </a:pPr>
            <a:r>
              <a:rPr sz="1400" b="0">
                <a:solidFill>
                  <a:srgbClr val="3B4A5C"/>
                </a:solidFill>
                <a:latin typeface="Arial"/>
              </a:rPr>
              <a:t>Drum, core, layers and wraps from the workbook</a:t>
            </a:r>
          </a:p>
        </p:txBody>
      </p:sp>
      <p:sp>
        <p:nvSpPr>
          <p:cNvPr id="16" name="Next"/>
          <p:cNvSpPr/>
          <p:nvPr/>
        </p:nvSpPr>
        <p:spPr>
          <a:xfrm>
            <a:off x="6030468" y="3287268"/>
            <a:ext cx="109728" cy="237744"/>
          </a:xfrm>
          <a:prstGeom prst="chevron">
            <a:avLst/>
          </a:prstGeom>
          <a:solidFill>
            <a:srgbClr val="C3CDDD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17" name="Step 4"/>
          <p:cNvSpPr/>
          <p:nvPr/>
        </p:nvSpPr>
        <p:spPr>
          <a:xfrm>
            <a:off x="6172200" y="2377440"/>
            <a:ext cx="1700784" cy="2057400"/>
          </a:xfrm>
          <a:prstGeom prst="rect">
            <a:avLst/>
          </a:prstGeom>
          <a:solidFill>
            <a:srgbClr val="F4F6F9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18" name="Item 4"/>
          <p:cNvSpPr/>
          <p:nvPr/>
        </p:nvSpPr>
        <p:spPr>
          <a:xfrm>
            <a:off x="6336792" y="2560320"/>
            <a:ext cx="402336" cy="402336"/>
          </a:xfrm>
          <a:prstGeom prst="ellipse">
            <a:avLst/>
          </a:prstGeom>
          <a:solidFill>
            <a:srgbClr val="FFFFFF"/>
          </a:solidFill>
          <a:ln w="19050">
            <a:solidFill>
              <a:srgbClr val="0D1824"/>
            </a:solidFill>
          </a:ln>
        </p:spPr>
        <p:txBody>
          <a:bodyPr rtlCol="0" anchor="ctr" wrap="square" lIns="0" rIns="0" tIns="0" bIns="0">
            <a:noAutofit/>
          </a:bodyPr>
          <a:lstStyle/>
          <a:p>
            <a:pPr algn="ctr"/>
            <a:r>
              <a:rPr sz="1400" b="1">
                <a:solidFill>
                  <a:srgbClr val="0D1824"/>
                </a:solidFill>
                <a:latin typeface="Arial"/>
              </a:rPr>
              <a:t>4</a:t>
            </a:r>
          </a:p>
        </p:txBody>
      </p:sp>
      <p:sp>
        <p:nvSpPr>
          <p:cNvPr id="19" name="Step 4 text"/>
          <p:cNvSpPr txBox="1"/>
          <p:nvPr/>
        </p:nvSpPr>
        <p:spPr>
          <a:xfrm>
            <a:off x="6336792" y="3108960"/>
            <a:ext cx="1426464" cy="128016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>
              <a:lnSpc>
                <a:spcPct val="108000"/>
              </a:lnSpc>
              <a:spcAft>
                <a:spcPts val="500"/>
              </a:spcAft>
            </a:pPr>
            <a:r>
              <a:rPr sz="1600" b="1">
                <a:solidFill>
                  <a:srgbClr val="0D1824"/>
                </a:solidFill>
                <a:latin typeface="Arial"/>
              </a:rPr>
              <a:t>Flotation and string</a:t>
            </a:r>
          </a:p>
          <a:p>
            <a:pPr algn="l">
              <a:lnSpc>
                <a:spcPct val="108000"/>
              </a:lnSpc>
            </a:pPr>
            <a:r>
              <a:rPr sz="1400" b="0">
                <a:solidFill>
                  <a:srgbClr val="3B4A5C"/>
                </a:solidFill>
                <a:latin typeface="Arial"/>
              </a:rPr>
              <a:t>Collars, vessel stand-off and layout length</a:t>
            </a:r>
          </a:p>
        </p:txBody>
      </p:sp>
      <p:sp>
        <p:nvSpPr>
          <p:cNvPr id="20" name="Next"/>
          <p:cNvSpPr/>
          <p:nvPr/>
        </p:nvSpPr>
        <p:spPr>
          <a:xfrm>
            <a:off x="7904988" y="3287268"/>
            <a:ext cx="109728" cy="237744"/>
          </a:xfrm>
          <a:prstGeom prst="chevron">
            <a:avLst/>
          </a:prstGeom>
          <a:solidFill>
            <a:srgbClr val="C3CDDD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21" name="Step 5"/>
          <p:cNvSpPr/>
          <p:nvPr/>
        </p:nvSpPr>
        <p:spPr>
          <a:xfrm>
            <a:off x="8046720" y="2377440"/>
            <a:ext cx="1700784" cy="2057400"/>
          </a:xfrm>
          <a:prstGeom prst="rect">
            <a:avLst/>
          </a:prstGeom>
          <a:solidFill>
            <a:srgbClr val="F4F6F9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22" name="Item 5"/>
          <p:cNvSpPr/>
          <p:nvPr/>
        </p:nvSpPr>
        <p:spPr>
          <a:xfrm>
            <a:off x="8211312" y="2560320"/>
            <a:ext cx="402336" cy="402336"/>
          </a:xfrm>
          <a:prstGeom prst="ellipse">
            <a:avLst/>
          </a:prstGeom>
          <a:solidFill>
            <a:srgbClr val="FFFFFF"/>
          </a:solidFill>
          <a:ln w="19050">
            <a:solidFill>
              <a:srgbClr val="0D1824"/>
            </a:solidFill>
          </a:ln>
        </p:spPr>
        <p:txBody>
          <a:bodyPr rtlCol="0" anchor="ctr" wrap="square" lIns="0" rIns="0" tIns="0" bIns="0">
            <a:noAutofit/>
          </a:bodyPr>
          <a:lstStyle/>
          <a:p>
            <a:pPr algn="ctr"/>
            <a:r>
              <a:rPr sz="1400" b="1">
                <a:solidFill>
                  <a:srgbClr val="0D1824"/>
                </a:solidFill>
                <a:latin typeface="Arial"/>
              </a:rPr>
              <a:t>5</a:t>
            </a:r>
          </a:p>
        </p:txBody>
      </p:sp>
      <p:sp>
        <p:nvSpPr>
          <p:cNvPr id="23" name="Step 5 text"/>
          <p:cNvSpPr txBox="1"/>
          <p:nvPr/>
        </p:nvSpPr>
        <p:spPr>
          <a:xfrm>
            <a:off x="8211312" y="3108960"/>
            <a:ext cx="1426464" cy="128016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>
              <a:lnSpc>
                <a:spcPct val="108000"/>
              </a:lnSpc>
              <a:spcAft>
                <a:spcPts val="500"/>
              </a:spcAft>
            </a:pPr>
            <a:r>
              <a:rPr sz="1600" b="1">
                <a:solidFill>
                  <a:srgbClr val="0D1824"/>
                </a:solidFill>
                <a:latin typeface="Arial"/>
              </a:rPr>
              <a:t>Drawings and mass</a:t>
            </a:r>
          </a:p>
          <a:p>
            <a:pPr algn="l">
              <a:lnSpc>
                <a:spcPct val="108000"/>
              </a:lnSpc>
            </a:pPr>
            <a:r>
              <a:rPr sz="1400" b="0">
                <a:solidFill>
                  <a:srgbClr val="3B4A5C"/>
                </a:solidFill>
                <a:latin typeface="Arial"/>
              </a:rPr>
              <a:t>GA drawings and masses drawn up in CAD</a:t>
            </a:r>
          </a:p>
        </p:txBody>
      </p:sp>
      <p:sp>
        <p:nvSpPr>
          <p:cNvPr id="24" name="Next"/>
          <p:cNvSpPr/>
          <p:nvPr/>
        </p:nvSpPr>
        <p:spPr>
          <a:xfrm>
            <a:off x="9779508" y="3287268"/>
            <a:ext cx="109728" cy="237744"/>
          </a:xfrm>
          <a:prstGeom prst="chevron">
            <a:avLst/>
          </a:prstGeom>
          <a:solidFill>
            <a:srgbClr val="C3CDDD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25" name="Step 6"/>
          <p:cNvSpPr/>
          <p:nvPr/>
        </p:nvSpPr>
        <p:spPr>
          <a:xfrm>
            <a:off x="9921240" y="2377440"/>
            <a:ext cx="1700784" cy="2057400"/>
          </a:xfrm>
          <a:prstGeom prst="rect">
            <a:avLst/>
          </a:prstGeom>
          <a:solidFill>
            <a:srgbClr val="F4F6F9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26" name="Item 6"/>
          <p:cNvSpPr/>
          <p:nvPr/>
        </p:nvSpPr>
        <p:spPr>
          <a:xfrm>
            <a:off x="10085832" y="2560320"/>
            <a:ext cx="402336" cy="402336"/>
          </a:xfrm>
          <a:prstGeom prst="ellipse">
            <a:avLst/>
          </a:prstGeom>
          <a:solidFill>
            <a:srgbClr val="FFFFFF"/>
          </a:solidFill>
          <a:ln w="19050">
            <a:solidFill>
              <a:srgbClr val="0D1824"/>
            </a:solidFill>
          </a:ln>
        </p:spPr>
        <p:txBody>
          <a:bodyPr rtlCol="0" anchor="ctr" wrap="square" lIns="0" rIns="0" tIns="0" bIns="0">
            <a:noAutofit/>
          </a:bodyPr>
          <a:lstStyle/>
          <a:p>
            <a:pPr algn="ctr"/>
            <a:r>
              <a:rPr sz="1400" b="1">
                <a:solidFill>
                  <a:srgbClr val="0D1824"/>
                </a:solidFill>
                <a:latin typeface="Arial"/>
              </a:rPr>
              <a:t>6</a:t>
            </a:r>
          </a:p>
        </p:txBody>
      </p:sp>
      <p:sp>
        <p:nvSpPr>
          <p:cNvPr id="27" name="Step 6 text"/>
          <p:cNvSpPr txBox="1"/>
          <p:nvPr/>
        </p:nvSpPr>
        <p:spPr>
          <a:xfrm>
            <a:off x="10085832" y="3108960"/>
            <a:ext cx="1426464" cy="128016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>
              <a:lnSpc>
                <a:spcPct val="108000"/>
              </a:lnSpc>
              <a:spcAft>
                <a:spcPts val="500"/>
              </a:spcAft>
            </a:pPr>
            <a:r>
              <a:rPr sz="1600" b="1">
                <a:solidFill>
                  <a:srgbClr val="0D1824"/>
                </a:solidFill>
                <a:latin typeface="Arial"/>
              </a:rPr>
              <a:t>The quote</a:t>
            </a:r>
          </a:p>
          <a:p>
            <a:pPr algn="l">
              <a:lnSpc>
                <a:spcPct val="108000"/>
              </a:lnSpc>
            </a:pPr>
            <a:r>
              <a:rPr sz="1400" b="0">
                <a:solidFill>
                  <a:srgbClr val="3B4A5C"/>
                </a:solidFill>
                <a:latin typeface="Arial"/>
              </a:rPr>
              <a:t>Every number carried into the documents</a:t>
            </a:r>
          </a:p>
        </p:txBody>
      </p:sp>
      <p:sp>
        <p:nvSpPr>
          <p:cNvPr id="28" name="Point"/>
          <p:cNvSpPr txBox="1"/>
          <p:nvPr/>
        </p:nvSpPr>
        <p:spPr>
          <a:xfrm>
            <a:off x="548640" y="4800600"/>
            <a:ext cx="10789920" cy="45720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>
              <a:lnSpc>
                <a:spcPct val="108000"/>
              </a:lnSpc>
            </a:pPr>
            <a:r>
              <a:rPr sz="2400" b="1">
                <a:solidFill>
                  <a:srgbClr val="0D1824"/>
                </a:solidFill>
                <a:latin typeface="Arial"/>
              </a:rPr>
              <a:t>Change one number, and the chain starts again.</a:t>
            </a:r>
          </a:p>
        </p:txBody>
      </p:sp>
      <p:sp>
        <p:nvSpPr>
          <p:cNvPr id="29" name="Point detail"/>
          <p:cNvSpPr txBox="1"/>
          <p:nvPr/>
        </p:nvSpPr>
        <p:spPr>
          <a:xfrm>
            <a:off x="548640" y="5349240"/>
            <a:ext cx="10058400" cy="73152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>
              <a:lnSpc>
                <a:spcPct val="108000"/>
              </a:lnSpc>
            </a:pPr>
            <a:r>
              <a:rPr sz="1700" b="0">
                <a:solidFill>
                  <a:srgbClr val="3B4A5C"/>
                </a:solidFill>
                <a:latin typeface="Arial"/>
              </a:rPr>
              <a:t>Each step sits in its own spreadsheet or CAD file, and each one has to be checked again by hand.</a:t>
            </a:r>
          </a:p>
        </p:txBody>
      </p:sp>
      <p:sp>
        <p:nvSpPr>
          <p:cNvPr id="30" name="Footer"/>
          <p:cNvSpPr txBox="1"/>
          <p:nvPr/>
        </p:nvSpPr>
        <p:spPr>
          <a:xfrm>
            <a:off x="548640" y="6455664"/>
            <a:ext cx="5486400" cy="22860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>
              <a:lnSpc>
                <a:spcPct val="108000"/>
              </a:lnSpc>
            </a:pPr>
            <a:r>
              <a:rPr sz="1000" b="0">
                <a:solidFill>
                  <a:srgbClr val="5C6B7D"/>
                </a:solidFill>
                <a:latin typeface="Arial"/>
              </a:rPr>
              <a:t>Solaris Marine – Invictus CAD</a:t>
            </a:r>
          </a:p>
        </p:txBody>
      </p:sp>
      <p:sp>
        <p:nvSpPr>
          <p:cNvPr id="31" name="Footer right"/>
          <p:cNvSpPr txBox="1"/>
          <p:nvPr/>
        </p:nvSpPr>
        <p:spPr>
          <a:xfrm>
            <a:off x="5943600" y="6455664"/>
            <a:ext cx="5699455" cy="22860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r">
              <a:lnSpc>
                <a:spcPct val="108000"/>
              </a:lnSpc>
            </a:pPr>
            <a:r>
              <a:rPr sz="1000" b="0">
                <a:solidFill>
                  <a:srgbClr val="5C6B7D"/>
                </a:solidFill>
                <a:latin typeface="Arial"/>
              </a:rPr>
              <a:t>2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4F6F9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48640" y="731520"/>
            <a:ext cx="10789920" cy="1188720"/>
          </a:xfrm>
        </p:spPr>
        <p:txBody>
          <a:bodyPr wrap="square" lIns="0" rIns="0" tIns="0" bIns="0" anchor="t">
            <a:noAutofit/>
          </a:bodyPr>
          <a:lstStyle/>
          <a:p>
            <a:pPr algn="l">
              <a:lnSpc>
                <a:spcPct val="100000"/>
              </a:lnSpc>
            </a:pPr>
            <a:r>
              <a:rPr sz="3400" b="1">
                <a:solidFill>
                  <a:srgbClr val="0D1824"/>
                </a:solidFill>
                <a:latin typeface="Arial"/>
              </a:rPr>
              <a:t>From a client's enquiry to a calculated, designed and documented job</a:t>
            </a:r>
          </a:p>
        </p:txBody>
      </p:sp>
      <p:sp>
        <p:nvSpPr>
          <p:cNvPr id="3" name="Kicker"/>
          <p:cNvSpPr txBox="1"/>
          <p:nvPr/>
        </p:nvSpPr>
        <p:spPr>
          <a:xfrm>
            <a:off x="548640" y="402336"/>
            <a:ext cx="7315200" cy="27432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>
              <a:lnSpc>
                <a:spcPct val="108000"/>
              </a:lnSpc>
            </a:pPr>
            <a:r>
              <a:rPr sz="1250" b="1" spc="220">
                <a:solidFill>
                  <a:srgbClr val="1A6DB5"/>
                </a:solidFill>
                <a:latin typeface="Arial"/>
              </a:rPr>
              <a:t>INVICTUS CAD</a:t>
            </a:r>
          </a:p>
        </p:txBody>
      </p:sp>
      <p:sp>
        <p:nvSpPr>
          <p:cNvPr id="4" name="Lead"/>
          <p:cNvSpPr txBox="1"/>
          <p:nvPr/>
        </p:nvSpPr>
        <p:spPr>
          <a:xfrm>
            <a:off x="548640" y="2011680"/>
            <a:ext cx="10515600" cy="45720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>
              <a:lnSpc>
                <a:spcPct val="108000"/>
              </a:lnSpc>
            </a:pPr>
            <a:r>
              <a:rPr sz="2000" b="0">
                <a:solidFill>
                  <a:srgbClr val="3B4A5C"/>
                </a:solidFill>
                <a:latin typeface="Arial"/>
              </a:rPr>
              <a:t>Every number shows where it came from. The engineer decides.</a:t>
            </a:r>
          </a:p>
        </p:txBody>
      </p:sp>
      <p:pic>
        <p:nvPicPr>
          <p:cNvPr id="5" name="03_brief" descr="Client brief in Studio: each value with the enquiry line it came from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8640" y="2788920"/>
            <a:ext cx="2567863" cy="1925897"/>
          </a:xfrm>
          <a:prstGeom prst="rect">
            <a:avLst/>
          </a:prstGeom>
          <a:ln w="9525">
            <a:solidFill>
              <a:srgbClr val="C3CDDD"/>
            </a:solidFill>
          </a:ln>
        </p:spPr>
      </p:pic>
      <p:sp>
        <p:nvSpPr>
          <p:cNvPr id="6" name="Item 1"/>
          <p:cNvSpPr/>
          <p:nvPr/>
        </p:nvSpPr>
        <p:spPr>
          <a:xfrm>
            <a:off x="548640" y="4943417"/>
            <a:ext cx="365760" cy="365760"/>
          </a:xfrm>
          <a:prstGeom prst="ellipse">
            <a:avLst/>
          </a:prstGeom>
          <a:solidFill>
            <a:srgbClr val="FFFFFF"/>
          </a:solidFill>
          <a:ln w="19050">
            <a:solidFill>
              <a:srgbClr val="0D1824"/>
            </a:solidFill>
          </a:ln>
        </p:spPr>
        <p:txBody>
          <a:bodyPr rtlCol="0" anchor="ctr" wrap="square" lIns="0" rIns="0" tIns="0" bIns="0">
            <a:noAutofit/>
          </a:bodyPr>
          <a:lstStyle/>
          <a:p>
            <a:pPr algn="ctr"/>
            <a:r>
              <a:rPr sz="1400" b="1">
                <a:solidFill>
                  <a:srgbClr val="0D1824"/>
                </a:solidFill>
                <a:latin typeface="Arial"/>
              </a:rPr>
              <a:t>1</a:t>
            </a:r>
          </a:p>
        </p:txBody>
      </p:sp>
      <p:sp>
        <p:nvSpPr>
          <p:cNvPr id="7" name="Stage 1"/>
          <p:cNvSpPr txBox="1"/>
          <p:nvPr/>
        </p:nvSpPr>
        <p:spPr>
          <a:xfrm>
            <a:off x="1051560" y="4943417"/>
            <a:ext cx="2064943" cy="82296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>
              <a:lnSpc>
                <a:spcPct val="108000"/>
              </a:lnSpc>
              <a:spcAft>
                <a:spcPts val="200"/>
              </a:spcAft>
            </a:pPr>
            <a:r>
              <a:rPr sz="1300" b="1" spc="120">
                <a:solidFill>
                  <a:srgbClr val="0D1824"/>
                </a:solidFill>
                <a:latin typeface="Arial"/>
              </a:rPr>
              <a:t>CLIENT BRIEF</a:t>
            </a:r>
          </a:p>
          <a:p>
            <a:pPr algn="l">
              <a:lnSpc>
                <a:spcPct val="108000"/>
              </a:lnSpc>
            </a:pPr>
            <a:r>
              <a:rPr sz="1500" b="0">
                <a:solidFill>
                  <a:srgbClr val="3B4A5C"/>
                </a:solidFill>
                <a:latin typeface="Arial"/>
              </a:rPr>
              <a:t>read from the enquiry</a:t>
            </a:r>
          </a:p>
        </p:txBody>
      </p:sp>
      <p:sp>
        <p:nvSpPr>
          <p:cNvPr id="8" name="Next"/>
          <p:cNvSpPr/>
          <p:nvPr/>
        </p:nvSpPr>
        <p:spPr>
          <a:xfrm>
            <a:off x="3207943" y="3614708"/>
            <a:ext cx="118872" cy="274320"/>
          </a:xfrm>
          <a:prstGeom prst="chevron">
            <a:avLst/>
          </a:prstGeom>
          <a:solidFill>
            <a:srgbClr val="C3CDDD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pic>
        <p:nvPicPr>
          <p:cNvPr id="9" name="03_hose_options" descr="Hose options in Studio: three catalogue hoses that meet the bore and pressure asked, compared side by side; the checks show No verdict until an assumed value is confirmed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90823" y="2788920"/>
            <a:ext cx="2567863" cy="1925897"/>
          </a:xfrm>
          <a:prstGeom prst="rect">
            <a:avLst/>
          </a:prstGeom>
          <a:ln w="9525">
            <a:solidFill>
              <a:srgbClr val="C3CDDD"/>
            </a:solidFill>
          </a:ln>
        </p:spPr>
      </p:pic>
      <p:sp>
        <p:nvSpPr>
          <p:cNvPr id="10" name="Item 2"/>
          <p:cNvSpPr/>
          <p:nvPr/>
        </p:nvSpPr>
        <p:spPr>
          <a:xfrm>
            <a:off x="3390823" y="4943417"/>
            <a:ext cx="365760" cy="365760"/>
          </a:xfrm>
          <a:prstGeom prst="ellipse">
            <a:avLst/>
          </a:prstGeom>
          <a:solidFill>
            <a:srgbClr val="FFFFFF"/>
          </a:solidFill>
          <a:ln w="19050">
            <a:solidFill>
              <a:srgbClr val="0D1824"/>
            </a:solidFill>
          </a:ln>
        </p:spPr>
        <p:txBody>
          <a:bodyPr rtlCol="0" anchor="ctr" wrap="square" lIns="0" rIns="0" tIns="0" bIns="0">
            <a:noAutofit/>
          </a:bodyPr>
          <a:lstStyle/>
          <a:p>
            <a:pPr algn="ctr"/>
            <a:r>
              <a:rPr sz="1400" b="1">
                <a:solidFill>
                  <a:srgbClr val="0D1824"/>
                </a:solidFill>
                <a:latin typeface="Arial"/>
              </a:rPr>
              <a:t>2</a:t>
            </a:r>
          </a:p>
        </p:txBody>
      </p:sp>
      <p:sp>
        <p:nvSpPr>
          <p:cNvPr id="11" name="Stage 2"/>
          <p:cNvSpPr txBox="1"/>
          <p:nvPr/>
        </p:nvSpPr>
        <p:spPr>
          <a:xfrm>
            <a:off x="3893743" y="4943417"/>
            <a:ext cx="2064943" cy="82296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>
              <a:lnSpc>
                <a:spcPct val="108000"/>
              </a:lnSpc>
              <a:spcAft>
                <a:spcPts val="200"/>
              </a:spcAft>
            </a:pPr>
            <a:r>
              <a:rPr sz="1300" b="1" spc="120">
                <a:solidFill>
                  <a:srgbClr val="0D1824"/>
                </a:solidFill>
                <a:latin typeface="Arial"/>
              </a:rPr>
              <a:t>CALCULATIONS</a:t>
            </a:r>
          </a:p>
          <a:p>
            <a:pPr algn="l">
              <a:lnSpc>
                <a:spcPct val="108000"/>
              </a:lnSpc>
            </a:pPr>
            <a:r>
              <a:rPr sz="1500" b="0">
                <a:solidFill>
                  <a:srgbClr val="3B4A5C"/>
                </a:solidFill>
                <a:latin typeface="Arial"/>
              </a:rPr>
              <a:t>hose, reel, flotation, string</a:t>
            </a:r>
          </a:p>
        </p:txBody>
      </p:sp>
      <p:sp>
        <p:nvSpPr>
          <p:cNvPr id="12" name="Next"/>
          <p:cNvSpPr/>
          <p:nvPr/>
        </p:nvSpPr>
        <p:spPr>
          <a:xfrm>
            <a:off x="6050127" y="3614708"/>
            <a:ext cx="118872" cy="274320"/>
          </a:xfrm>
          <a:prstGeom prst="chevron">
            <a:avLst/>
          </a:prstGeom>
          <a:solidFill>
            <a:srgbClr val="C3CDDD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pic>
        <p:nvPicPr>
          <p:cNvPr id="13" name="03_model" descr="3D model of the 6 inch hose reel in Studio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233007" y="2788920"/>
            <a:ext cx="2567863" cy="1925897"/>
          </a:xfrm>
          <a:prstGeom prst="rect">
            <a:avLst/>
          </a:prstGeom>
          <a:ln w="9525">
            <a:solidFill>
              <a:srgbClr val="C3CDDD"/>
            </a:solidFill>
          </a:ln>
        </p:spPr>
      </p:pic>
      <p:sp>
        <p:nvSpPr>
          <p:cNvPr id="14" name="Item 3"/>
          <p:cNvSpPr/>
          <p:nvPr/>
        </p:nvSpPr>
        <p:spPr>
          <a:xfrm>
            <a:off x="6233007" y="4943417"/>
            <a:ext cx="365760" cy="365760"/>
          </a:xfrm>
          <a:prstGeom prst="ellipse">
            <a:avLst/>
          </a:prstGeom>
          <a:solidFill>
            <a:srgbClr val="FFFFFF"/>
          </a:solidFill>
          <a:ln w="19050">
            <a:solidFill>
              <a:srgbClr val="0D1824"/>
            </a:solidFill>
          </a:ln>
        </p:spPr>
        <p:txBody>
          <a:bodyPr rtlCol="0" anchor="ctr" wrap="square" lIns="0" rIns="0" tIns="0" bIns="0">
            <a:noAutofit/>
          </a:bodyPr>
          <a:lstStyle/>
          <a:p>
            <a:pPr algn="ctr"/>
            <a:r>
              <a:rPr sz="1400" b="1">
                <a:solidFill>
                  <a:srgbClr val="0D1824"/>
                </a:solidFill>
                <a:latin typeface="Arial"/>
              </a:rPr>
              <a:t>3</a:t>
            </a:r>
          </a:p>
        </p:txBody>
      </p:sp>
      <p:sp>
        <p:nvSpPr>
          <p:cNvPr id="15" name="Stage 3"/>
          <p:cNvSpPr txBox="1"/>
          <p:nvPr/>
        </p:nvSpPr>
        <p:spPr>
          <a:xfrm>
            <a:off x="6735927" y="4943417"/>
            <a:ext cx="2064943" cy="82296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>
              <a:lnSpc>
                <a:spcPct val="108000"/>
              </a:lnSpc>
              <a:spcAft>
                <a:spcPts val="200"/>
              </a:spcAft>
            </a:pPr>
            <a:r>
              <a:rPr sz="1300" b="1" spc="120">
                <a:solidFill>
                  <a:srgbClr val="0D1824"/>
                </a:solidFill>
                <a:latin typeface="Arial"/>
              </a:rPr>
              <a:t>3D MODEL</a:t>
            </a:r>
          </a:p>
          <a:p>
            <a:pPr algn="l">
              <a:lnSpc>
                <a:spcPct val="108000"/>
              </a:lnSpc>
            </a:pPr>
            <a:r>
              <a:rPr sz="1500" b="0">
                <a:solidFill>
                  <a:srgbClr val="3B4A5C"/>
                </a:solidFill>
                <a:latin typeface="Arial"/>
              </a:rPr>
              <a:t>a parametric solid</a:t>
            </a:r>
          </a:p>
        </p:txBody>
      </p:sp>
      <p:sp>
        <p:nvSpPr>
          <p:cNvPr id="16" name="Next"/>
          <p:cNvSpPr/>
          <p:nvPr/>
        </p:nvSpPr>
        <p:spPr>
          <a:xfrm>
            <a:off x="8892311" y="3614708"/>
            <a:ext cx="118872" cy="274320"/>
          </a:xfrm>
          <a:prstGeom prst="chevron">
            <a:avLst/>
          </a:prstGeom>
          <a:solidFill>
            <a:srgbClr val="C3CDDD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pic>
        <p:nvPicPr>
          <p:cNvPr id="17" name="03_drawing" descr="General-arrangement drawing of the hose reel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075191" y="2788920"/>
            <a:ext cx="2567863" cy="1925897"/>
          </a:xfrm>
          <a:prstGeom prst="rect">
            <a:avLst/>
          </a:prstGeom>
          <a:ln w="9525">
            <a:solidFill>
              <a:srgbClr val="C3CDDD"/>
            </a:solidFill>
          </a:ln>
        </p:spPr>
      </p:pic>
      <p:sp>
        <p:nvSpPr>
          <p:cNvPr id="18" name="Item 4"/>
          <p:cNvSpPr/>
          <p:nvPr/>
        </p:nvSpPr>
        <p:spPr>
          <a:xfrm>
            <a:off x="9075191" y="4943417"/>
            <a:ext cx="365760" cy="365760"/>
          </a:xfrm>
          <a:prstGeom prst="ellipse">
            <a:avLst/>
          </a:prstGeom>
          <a:solidFill>
            <a:srgbClr val="FFFFFF"/>
          </a:solidFill>
          <a:ln w="19050">
            <a:solidFill>
              <a:srgbClr val="0D1824"/>
            </a:solidFill>
          </a:ln>
        </p:spPr>
        <p:txBody>
          <a:bodyPr rtlCol="0" anchor="ctr" wrap="square" lIns="0" rIns="0" tIns="0" bIns="0">
            <a:noAutofit/>
          </a:bodyPr>
          <a:lstStyle/>
          <a:p>
            <a:pPr algn="ctr"/>
            <a:r>
              <a:rPr sz="1400" b="1">
                <a:solidFill>
                  <a:srgbClr val="0D1824"/>
                </a:solidFill>
                <a:latin typeface="Arial"/>
              </a:rPr>
              <a:t>4</a:t>
            </a:r>
          </a:p>
        </p:txBody>
      </p:sp>
      <p:sp>
        <p:nvSpPr>
          <p:cNvPr id="19" name="Stage 4"/>
          <p:cNvSpPr txBox="1"/>
          <p:nvPr/>
        </p:nvSpPr>
        <p:spPr>
          <a:xfrm>
            <a:off x="9578111" y="4943417"/>
            <a:ext cx="2064943" cy="82296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>
              <a:lnSpc>
                <a:spcPct val="108000"/>
              </a:lnSpc>
              <a:spcAft>
                <a:spcPts val="200"/>
              </a:spcAft>
            </a:pPr>
            <a:r>
              <a:rPr sz="1300" b="1" spc="120">
                <a:solidFill>
                  <a:srgbClr val="0D1824"/>
                </a:solidFill>
                <a:latin typeface="Arial"/>
              </a:rPr>
              <a:t>GA DRAWING</a:t>
            </a:r>
          </a:p>
          <a:p>
            <a:pPr algn="l">
              <a:lnSpc>
                <a:spcPct val="108000"/>
              </a:lnSpc>
            </a:pPr>
            <a:r>
              <a:rPr sz="1500" b="0">
                <a:solidFill>
                  <a:srgbClr val="3B4A5C"/>
                </a:solidFill>
                <a:latin typeface="Arial"/>
              </a:rPr>
              <a:t>PDF, DXF and STEP</a:t>
            </a:r>
          </a:p>
        </p:txBody>
      </p:sp>
      <p:sp>
        <p:nvSpPr>
          <p:cNvPr id="20" name="Footer"/>
          <p:cNvSpPr txBox="1"/>
          <p:nvPr/>
        </p:nvSpPr>
        <p:spPr>
          <a:xfrm>
            <a:off x="548640" y="6455664"/>
            <a:ext cx="5486400" cy="22860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>
              <a:lnSpc>
                <a:spcPct val="108000"/>
              </a:lnSpc>
            </a:pPr>
            <a:r>
              <a:rPr sz="1000" b="0">
                <a:solidFill>
                  <a:srgbClr val="5C6B7D"/>
                </a:solidFill>
                <a:latin typeface="Arial"/>
              </a:rPr>
              <a:t>Solaris Marine – Invictus CAD</a:t>
            </a:r>
          </a:p>
        </p:txBody>
      </p:sp>
      <p:sp>
        <p:nvSpPr>
          <p:cNvPr id="21" name="Footer right"/>
          <p:cNvSpPr txBox="1"/>
          <p:nvPr/>
        </p:nvSpPr>
        <p:spPr>
          <a:xfrm>
            <a:off x="5943600" y="6455664"/>
            <a:ext cx="5699455" cy="22860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r">
              <a:lnSpc>
                <a:spcPct val="108000"/>
              </a:lnSpc>
            </a:pPr>
            <a:r>
              <a:rPr sz="1000" b="0">
                <a:solidFill>
                  <a:srgbClr val="5C6B7D"/>
                </a:solidFill>
                <a:latin typeface="Arial"/>
              </a:rPr>
              <a:t>Screens: demo account, fictional data      3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48640" y="731520"/>
            <a:ext cx="9144000" cy="685800"/>
          </a:xfrm>
        </p:spPr>
        <p:txBody>
          <a:bodyPr wrap="square" lIns="0" rIns="0" tIns="0" bIns="0" anchor="t">
            <a:noAutofit/>
          </a:bodyPr>
          <a:lstStyle/>
          <a:p>
            <a:pPr algn="l">
              <a:lnSpc>
                <a:spcPct val="100000"/>
              </a:lnSpc>
            </a:pPr>
            <a:r>
              <a:rPr sz="3600" b="1">
                <a:solidFill>
                  <a:srgbClr val="0D1824"/>
                </a:solidFill>
                <a:latin typeface="Arial"/>
              </a:rPr>
              <a:t>From enquiry to engineered job</a:t>
            </a:r>
          </a:p>
        </p:txBody>
      </p:sp>
      <p:sp>
        <p:nvSpPr>
          <p:cNvPr id="3" name="Kicker"/>
          <p:cNvSpPr txBox="1"/>
          <p:nvPr/>
        </p:nvSpPr>
        <p:spPr>
          <a:xfrm>
            <a:off x="548640" y="402336"/>
            <a:ext cx="7315200" cy="27432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>
              <a:lnSpc>
                <a:spcPct val="108000"/>
              </a:lnSpc>
            </a:pPr>
            <a:r>
              <a:rPr sz="1250" b="1" spc="220">
                <a:solidFill>
                  <a:srgbClr val="1A6DB5"/>
                </a:solidFill>
                <a:latin typeface="Arial"/>
              </a:rPr>
              <a:t>JOBS</a:t>
            </a:r>
          </a:p>
        </p:txBody>
      </p:sp>
      <p:sp>
        <p:nvSpPr>
          <p:cNvPr id="4" name="Live Today"/>
          <p:cNvSpPr/>
          <p:nvPr/>
        </p:nvSpPr>
        <p:spPr>
          <a:xfrm>
            <a:off x="10180015" y="402336"/>
            <a:ext cx="1463040" cy="310896"/>
          </a:xfrm>
          <a:prstGeom prst="roundRect">
            <a:avLst>
              <a:gd name="adj" fmla="val 50000"/>
            </a:avLst>
          </a:prstGeom>
          <a:solidFill>
            <a:srgbClr val="FFFFFF"/>
          </a:solidFill>
          <a:ln w="15875">
            <a:solidFill>
              <a:srgbClr val="1A7F45"/>
            </a:solidFill>
          </a:ln>
        </p:spPr>
        <p:txBody>
          <a:bodyPr rtlCol="0" anchor="ctr" wrap="square" lIns="0" rIns="0" tIns="0" bIns="0">
            <a:noAutofit/>
          </a:bodyPr>
          <a:lstStyle/>
          <a:p>
            <a:pPr algn="ctr"/>
            <a:r>
              <a:rPr sz="1100" b="1" spc="150">
                <a:solidFill>
                  <a:srgbClr val="1A7F45"/>
                </a:solidFill>
                <a:latin typeface="Arial"/>
              </a:rPr>
              <a:t>LIVE TODAY</a:t>
            </a:r>
          </a:p>
        </p:txBody>
      </p:sp>
      <p:pic>
        <p:nvPicPr>
          <p:cNvPr id="5" name="04_client_brief" descr="Client brief of a demo job: fluid MGO, minimum hose ID 101 mm, 10 bar, 60 m; each value with the enquiry line it came from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13332" y="1572768"/>
            <a:ext cx="3694514" cy="3017520"/>
          </a:xfrm>
          <a:prstGeom prst="rect">
            <a:avLst/>
          </a:prstGeom>
          <a:ln w="9525">
            <a:solidFill>
              <a:srgbClr val="C3CDDD"/>
            </a:solidFill>
          </a:ln>
        </p:spPr>
      </p:pic>
      <p:pic>
        <p:nvPicPr>
          <p:cNvPr id="6" name="04_hose_options" descr="Hose options for the same job: three catalogue hoses that meet the bore and pressure asked, compared side by side; the checks show No verdict while one assumed value is to confirm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182167" y="1572768"/>
            <a:ext cx="3460887" cy="3017520"/>
          </a:xfrm>
          <a:prstGeom prst="rect">
            <a:avLst/>
          </a:prstGeom>
          <a:ln w="9525">
            <a:solidFill>
              <a:srgbClr val="C3CDDD"/>
            </a:solidFill>
          </a:ln>
        </p:spPr>
      </p:pic>
      <p:sp>
        <p:nvSpPr>
          <p:cNvPr id="7" name="Caption"/>
          <p:cNvSpPr txBox="1"/>
          <p:nvPr/>
        </p:nvSpPr>
        <p:spPr>
          <a:xfrm>
            <a:off x="4213332" y="4718303"/>
            <a:ext cx="3694514" cy="27432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>
              <a:lnSpc>
                <a:spcPct val="108000"/>
              </a:lnSpc>
            </a:pPr>
            <a:r>
              <a:rPr sz="1150" b="1" spc="120">
                <a:solidFill>
                  <a:srgbClr val="5C6B7D"/>
                </a:solidFill>
                <a:latin typeface="Arial"/>
              </a:rPr>
              <a:t>CLIENT BRIEF  ·  VALUES WITH SOURCES</a:t>
            </a:r>
          </a:p>
        </p:txBody>
      </p:sp>
      <p:sp>
        <p:nvSpPr>
          <p:cNvPr id="8" name="Caption"/>
          <p:cNvSpPr txBox="1"/>
          <p:nvPr/>
        </p:nvSpPr>
        <p:spPr>
          <a:xfrm>
            <a:off x="8182167" y="4718303"/>
            <a:ext cx="3460887" cy="27432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>
              <a:lnSpc>
                <a:spcPct val="108000"/>
              </a:lnSpc>
            </a:pPr>
            <a:r>
              <a:rPr sz="1150" b="1" spc="120">
                <a:solidFill>
                  <a:srgbClr val="5C6B7D"/>
                </a:solidFill>
                <a:latin typeface="Arial"/>
              </a:rPr>
              <a:t>HOSE OPTIONS  ·  SAME JOB</a:t>
            </a:r>
          </a:p>
        </p:txBody>
      </p:sp>
      <p:sp>
        <p:nvSpPr>
          <p:cNvPr id="9" name="Item 1"/>
          <p:cNvSpPr/>
          <p:nvPr/>
        </p:nvSpPr>
        <p:spPr>
          <a:xfrm>
            <a:off x="548640" y="1600200"/>
            <a:ext cx="402336" cy="402336"/>
          </a:xfrm>
          <a:prstGeom prst="ellipse">
            <a:avLst/>
          </a:prstGeom>
          <a:solidFill>
            <a:srgbClr val="FFFFFF"/>
          </a:solidFill>
          <a:ln w="19050">
            <a:solidFill>
              <a:srgbClr val="0D1824"/>
            </a:solidFill>
          </a:ln>
        </p:spPr>
        <p:txBody>
          <a:bodyPr rtlCol="0" anchor="ctr" wrap="square" lIns="0" rIns="0" tIns="0" bIns="0">
            <a:noAutofit/>
          </a:bodyPr>
          <a:lstStyle/>
          <a:p>
            <a:pPr algn="ctr"/>
            <a:r>
              <a:rPr sz="1400" b="1">
                <a:solidFill>
                  <a:srgbClr val="0D1824"/>
                </a:solidFill>
                <a:latin typeface="Arial"/>
              </a:rPr>
              <a:t>1</a:t>
            </a:r>
          </a:p>
        </p:txBody>
      </p:sp>
      <p:sp>
        <p:nvSpPr>
          <p:cNvPr id="10" name="Point 1"/>
          <p:cNvSpPr txBox="1"/>
          <p:nvPr/>
        </p:nvSpPr>
        <p:spPr>
          <a:xfrm>
            <a:off x="1097280" y="1618488"/>
            <a:ext cx="2796012" cy="128016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>
              <a:lnSpc>
                <a:spcPct val="108000"/>
              </a:lnSpc>
              <a:spcAft>
                <a:spcPts val="400"/>
              </a:spcAft>
            </a:pPr>
            <a:r>
              <a:rPr sz="1800" b="1">
                <a:solidFill>
                  <a:srgbClr val="0D1824"/>
                </a:solidFill>
                <a:latin typeface="Arial"/>
              </a:rPr>
              <a:t>Read the enquiry</a:t>
            </a:r>
          </a:p>
          <a:p>
            <a:pPr algn="l">
              <a:lnSpc>
                <a:spcPct val="110000"/>
              </a:lnSpc>
            </a:pPr>
            <a:r>
              <a:rPr sz="1500" b="0">
                <a:solidFill>
                  <a:srgbClr val="3B4A5C"/>
                </a:solidFill>
                <a:latin typeface="Arial"/>
              </a:rPr>
              <a:t>Paste it, or drop the PDF, Word, Excel or email. Each value keeps its source.</a:t>
            </a:r>
          </a:p>
        </p:txBody>
      </p:sp>
      <p:sp>
        <p:nvSpPr>
          <p:cNvPr id="11" name="Item 2"/>
          <p:cNvSpPr/>
          <p:nvPr/>
        </p:nvSpPr>
        <p:spPr>
          <a:xfrm>
            <a:off x="548640" y="3108960"/>
            <a:ext cx="402336" cy="402336"/>
          </a:xfrm>
          <a:prstGeom prst="ellipse">
            <a:avLst/>
          </a:prstGeom>
          <a:solidFill>
            <a:srgbClr val="FFFFFF"/>
          </a:solidFill>
          <a:ln w="19050">
            <a:solidFill>
              <a:srgbClr val="0D1824"/>
            </a:solidFill>
          </a:ln>
        </p:spPr>
        <p:txBody>
          <a:bodyPr rtlCol="0" anchor="ctr" wrap="square" lIns="0" rIns="0" tIns="0" bIns="0">
            <a:noAutofit/>
          </a:bodyPr>
          <a:lstStyle/>
          <a:p>
            <a:pPr algn="ctr"/>
            <a:r>
              <a:rPr sz="1400" b="1">
                <a:solidFill>
                  <a:srgbClr val="0D1824"/>
                </a:solidFill>
                <a:latin typeface="Arial"/>
              </a:rPr>
              <a:t>2</a:t>
            </a:r>
          </a:p>
        </p:txBody>
      </p:sp>
      <p:sp>
        <p:nvSpPr>
          <p:cNvPr id="12" name="Point 2"/>
          <p:cNvSpPr txBox="1"/>
          <p:nvPr/>
        </p:nvSpPr>
        <p:spPr>
          <a:xfrm>
            <a:off x="1097280" y="3127248"/>
            <a:ext cx="2796012" cy="128016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>
              <a:lnSpc>
                <a:spcPct val="108000"/>
              </a:lnSpc>
              <a:spcAft>
                <a:spcPts val="400"/>
              </a:spcAft>
            </a:pPr>
            <a:r>
              <a:rPr sz="1800" b="1">
                <a:solidFill>
                  <a:srgbClr val="0D1824"/>
                </a:solidFill>
                <a:latin typeface="Arial"/>
              </a:rPr>
              <a:t>Solve the brief</a:t>
            </a:r>
          </a:p>
          <a:p>
            <a:pPr algn="l">
              <a:lnSpc>
                <a:spcPct val="110000"/>
              </a:lnSpc>
            </a:pPr>
            <a:r>
              <a:rPr sz="1500" b="0">
                <a:solidFill>
                  <a:srgbClr val="3B4A5C"/>
                </a:solidFill>
                <a:latin typeface="Arial"/>
              </a:rPr>
              <a:t>Hose options, reel, flotation and hose string, all worked from the brief.</a:t>
            </a:r>
          </a:p>
        </p:txBody>
      </p:sp>
      <p:sp>
        <p:nvSpPr>
          <p:cNvPr id="13" name="Item 3"/>
          <p:cNvSpPr/>
          <p:nvPr/>
        </p:nvSpPr>
        <p:spPr>
          <a:xfrm>
            <a:off x="548640" y="4434840"/>
            <a:ext cx="402336" cy="402336"/>
          </a:xfrm>
          <a:prstGeom prst="ellipse">
            <a:avLst/>
          </a:prstGeom>
          <a:solidFill>
            <a:srgbClr val="FFFFFF"/>
          </a:solidFill>
          <a:ln w="19050">
            <a:solidFill>
              <a:srgbClr val="0D1824"/>
            </a:solidFill>
          </a:ln>
        </p:spPr>
        <p:txBody>
          <a:bodyPr rtlCol="0" anchor="ctr" wrap="square" lIns="0" rIns="0" tIns="0" bIns="0">
            <a:noAutofit/>
          </a:bodyPr>
          <a:lstStyle/>
          <a:p>
            <a:pPr algn="ctr"/>
            <a:r>
              <a:rPr sz="1400" b="1">
                <a:solidFill>
                  <a:srgbClr val="0D1824"/>
                </a:solidFill>
                <a:latin typeface="Arial"/>
              </a:rPr>
              <a:t>3</a:t>
            </a:r>
          </a:p>
        </p:txBody>
      </p:sp>
      <p:sp>
        <p:nvSpPr>
          <p:cNvPr id="14" name="Point 3"/>
          <p:cNvSpPr txBox="1"/>
          <p:nvPr/>
        </p:nvSpPr>
        <p:spPr>
          <a:xfrm>
            <a:off x="1097280" y="4453127"/>
            <a:ext cx="2796012" cy="128016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>
              <a:lnSpc>
                <a:spcPct val="108000"/>
              </a:lnSpc>
              <a:spcAft>
                <a:spcPts val="400"/>
              </a:spcAft>
            </a:pPr>
            <a:r>
              <a:rPr sz="1800" b="1">
                <a:solidFill>
                  <a:srgbClr val="0D1824"/>
                </a:solidFill>
                <a:latin typeface="Arial"/>
              </a:rPr>
              <a:t>Confirm assumptions</a:t>
            </a:r>
          </a:p>
          <a:p>
            <a:pPr algn="l">
              <a:lnSpc>
                <a:spcPct val="110000"/>
              </a:lnSpc>
            </a:pPr>
            <a:r>
              <a:rPr sz="1500" b="0">
                <a:solidFill>
                  <a:srgbClr val="3B4A5C"/>
                </a:solidFill>
                <a:latin typeface="Arial"/>
              </a:rPr>
              <a:t>Assumed values say 'please confirm'. Blanks are asked for, never filled in.</a:t>
            </a:r>
          </a:p>
        </p:txBody>
      </p:sp>
      <p:sp>
        <p:nvSpPr>
          <p:cNvPr id="15" name="Footer"/>
          <p:cNvSpPr txBox="1"/>
          <p:nvPr/>
        </p:nvSpPr>
        <p:spPr>
          <a:xfrm>
            <a:off x="548640" y="6455664"/>
            <a:ext cx="5486400" cy="22860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>
              <a:lnSpc>
                <a:spcPct val="108000"/>
              </a:lnSpc>
            </a:pPr>
            <a:r>
              <a:rPr sz="1000" b="0">
                <a:solidFill>
                  <a:srgbClr val="5C6B7D"/>
                </a:solidFill>
                <a:latin typeface="Arial"/>
              </a:rPr>
              <a:t>Solaris Marine – Invictus CAD</a:t>
            </a:r>
          </a:p>
        </p:txBody>
      </p:sp>
      <p:sp>
        <p:nvSpPr>
          <p:cNvPr id="16" name="Footer right"/>
          <p:cNvSpPr txBox="1"/>
          <p:nvPr/>
        </p:nvSpPr>
        <p:spPr>
          <a:xfrm>
            <a:off x="5943600" y="6455664"/>
            <a:ext cx="5699455" cy="22860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r">
              <a:lnSpc>
                <a:spcPct val="108000"/>
              </a:lnSpc>
            </a:pPr>
            <a:r>
              <a:rPr sz="1000" b="0">
                <a:solidFill>
                  <a:srgbClr val="5C6B7D"/>
                </a:solidFill>
                <a:latin typeface="Arial"/>
              </a:rPr>
              <a:t>Screens: demo account, fictional data      4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48640" y="731520"/>
            <a:ext cx="9144000" cy="685800"/>
          </a:xfrm>
        </p:spPr>
        <p:txBody>
          <a:bodyPr wrap="square" lIns="0" rIns="0" tIns="0" bIns="0" anchor="t">
            <a:noAutofit/>
          </a:bodyPr>
          <a:lstStyle/>
          <a:p>
            <a:pPr algn="l">
              <a:lnSpc>
                <a:spcPct val="100000"/>
              </a:lnSpc>
            </a:pPr>
            <a:r>
              <a:rPr sz="3600" b="1">
                <a:solidFill>
                  <a:srgbClr val="0D1824"/>
                </a:solidFill>
                <a:latin typeface="Arial"/>
              </a:rPr>
              <a:t>From a description to a 3D solid</a:t>
            </a:r>
          </a:p>
        </p:txBody>
      </p:sp>
      <p:sp>
        <p:nvSpPr>
          <p:cNvPr id="3" name="Kicker"/>
          <p:cNvSpPr txBox="1"/>
          <p:nvPr/>
        </p:nvSpPr>
        <p:spPr>
          <a:xfrm>
            <a:off x="548640" y="402336"/>
            <a:ext cx="7315200" cy="27432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>
              <a:lnSpc>
                <a:spcPct val="108000"/>
              </a:lnSpc>
            </a:pPr>
            <a:r>
              <a:rPr sz="1250" b="1" spc="220">
                <a:solidFill>
                  <a:srgbClr val="1A6DB5"/>
                </a:solidFill>
                <a:latin typeface="Arial"/>
              </a:rPr>
              <a:t>DESIGN  ·  3D MODEL</a:t>
            </a:r>
          </a:p>
        </p:txBody>
      </p:sp>
      <p:sp>
        <p:nvSpPr>
          <p:cNvPr id="4" name="Live Today"/>
          <p:cNvSpPr/>
          <p:nvPr/>
        </p:nvSpPr>
        <p:spPr>
          <a:xfrm>
            <a:off x="10180015" y="402336"/>
            <a:ext cx="1463040" cy="310896"/>
          </a:xfrm>
          <a:prstGeom prst="roundRect">
            <a:avLst>
              <a:gd name="adj" fmla="val 50000"/>
            </a:avLst>
          </a:prstGeom>
          <a:solidFill>
            <a:srgbClr val="FFFFFF"/>
          </a:solidFill>
          <a:ln w="15875">
            <a:solidFill>
              <a:srgbClr val="1A7F45"/>
            </a:solidFill>
          </a:ln>
        </p:spPr>
        <p:txBody>
          <a:bodyPr rtlCol="0" anchor="ctr" wrap="square" lIns="0" rIns="0" tIns="0" bIns="0">
            <a:noAutofit/>
          </a:bodyPr>
          <a:lstStyle/>
          <a:p>
            <a:pPr algn="ctr"/>
            <a:r>
              <a:rPr sz="1100" b="1" spc="150">
                <a:solidFill>
                  <a:srgbClr val="1A7F45"/>
                </a:solidFill>
                <a:latin typeface="Arial"/>
              </a:rPr>
              <a:t>LIVE TODAY</a:t>
            </a:r>
          </a:p>
        </p:txBody>
      </p:sp>
      <p:pic>
        <p:nvPicPr>
          <p:cNvPr id="5" name="05_bollard_3d" descr="Studio Design page: a 300 mm mooring bollard as a 3D solid, 2,264.76 kg estimate, SS316, with dimensions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20825" y="1481328"/>
            <a:ext cx="6322229" cy="4754880"/>
          </a:xfrm>
          <a:prstGeom prst="rect">
            <a:avLst/>
          </a:prstGeom>
          <a:ln w="9525">
            <a:solidFill>
              <a:srgbClr val="C3CDDD"/>
            </a:solidFill>
          </a:ln>
        </p:spPr>
      </p:pic>
      <p:sp>
        <p:nvSpPr>
          <p:cNvPr id="6" name="Item 1"/>
          <p:cNvSpPr/>
          <p:nvPr/>
        </p:nvSpPr>
        <p:spPr>
          <a:xfrm>
            <a:off x="548640" y="1572768"/>
            <a:ext cx="402336" cy="402336"/>
          </a:xfrm>
          <a:prstGeom prst="ellipse">
            <a:avLst/>
          </a:prstGeom>
          <a:solidFill>
            <a:srgbClr val="FFFFFF"/>
          </a:solidFill>
          <a:ln w="19050">
            <a:solidFill>
              <a:srgbClr val="0D1824"/>
            </a:solidFill>
          </a:ln>
        </p:spPr>
        <p:txBody>
          <a:bodyPr rtlCol="0" anchor="ctr" wrap="square" lIns="0" rIns="0" tIns="0" bIns="0">
            <a:noAutofit/>
          </a:bodyPr>
          <a:lstStyle/>
          <a:p>
            <a:pPr algn="ctr"/>
            <a:r>
              <a:rPr sz="1400" b="1">
                <a:solidFill>
                  <a:srgbClr val="0D1824"/>
                </a:solidFill>
                <a:latin typeface="Arial"/>
              </a:rPr>
              <a:t>1</a:t>
            </a:r>
          </a:p>
        </p:txBody>
      </p:sp>
      <p:sp>
        <p:nvSpPr>
          <p:cNvPr id="7" name="Point 1"/>
          <p:cNvSpPr txBox="1"/>
          <p:nvPr/>
        </p:nvSpPr>
        <p:spPr>
          <a:xfrm>
            <a:off x="1097280" y="1591056"/>
            <a:ext cx="3812065" cy="128016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>
              <a:lnSpc>
                <a:spcPct val="108000"/>
              </a:lnSpc>
              <a:spcAft>
                <a:spcPts val="400"/>
              </a:spcAft>
            </a:pPr>
            <a:r>
              <a:rPr sz="1800" b="1">
                <a:solidFill>
                  <a:srgbClr val="0D1824"/>
                </a:solidFill>
                <a:latin typeface="Arial"/>
              </a:rPr>
              <a:t>Start from the job, or describe it</a:t>
            </a:r>
          </a:p>
          <a:p>
            <a:pPr algn="l">
              <a:lnSpc>
                <a:spcPct val="110000"/>
              </a:lnSpc>
            </a:pPr>
            <a:r>
              <a:rPr sz="1500" b="0">
                <a:solidFill>
                  <a:srgbClr val="3B4A5C"/>
                </a:solidFill>
                <a:latin typeface="Arial"/>
              </a:rPr>
              <a:t>Send the job's solved numbers, or describe a known part family in the Design chat.</a:t>
            </a:r>
          </a:p>
        </p:txBody>
      </p:sp>
      <p:sp>
        <p:nvSpPr>
          <p:cNvPr id="8" name="Item 2"/>
          <p:cNvSpPr/>
          <p:nvPr/>
        </p:nvSpPr>
        <p:spPr>
          <a:xfrm>
            <a:off x="548640" y="2697480"/>
            <a:ext cx="402336" cy="402336"/>
          </a:xfrm>
          <a:prstGeom prst="ellipse">
            <a:avLst/>
          </a:prstGeom>
          <a:solidFill>
            <a:srgbClr val="FFFFFF"/>
          </a:solidFill>
          <a:ln w="19050">
            <a:solidFill>
              <a:srgbClr val="0D1824"/>
            </a:solidFill>
          </a:ln>
        </p:spPr>
        <p:txBody>
          <a:bodyPr rtlCol="0" anchor="ctr" wrap="square" lIns="0" rIns="0" tIns="0" bIns="0">
            <a:noAutofit/>
          </a:bodyPr>
          <a:lstStyle/>
          <a:p>
            <a:pPr algn="ctr"/>
            <a:r>
              <a:rPr sz="1400" b="1">
                <a:solidFill>
                  <a:srgbClr val="0D1824"/>
                </a:solidFill>
                <a:latin typeface="Arial"/>
              </a:rPr>
              <a:t>2</a:t>
            </a:r>
          </a:p>
        </p:txBody>
      </p:sp>
      <p:sp>
        <p:nvSpPr>
          <p:cNvPr id="9" name="Point 2"/>
          <p:cNvSpPr txBox="1"/>
          <p:nvPr/>
        </p:nvSpPr>
        <p:spPr>
          <a:xfrm>
            <a:off x="1097280" y="2715768"/>
            <a:ext cx="3812065" cy="128016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>
              <a:lnSpc>
                <a:spcPct val="108000"/>
              </a:lnSpc>
              <a:spcAft>
                <a:spcPts val="400"/>
              </a:spcAft>
            </a:pPr>
            <a:r>
              <a:rPr sz="1800" b="1">
                <a:solidFill>
                  <a:srgbClr val="0D1824"/>
                </a:solidFill>
                <a:latin typeface="Arial"/>
              </a:rPr>
              <a:t>A real solid, not a picture</a:t>
            </a:r>
          </a:p>
          <a:p>
            <a:pPr algn="l">
              <a:lnSpc>
                <a:spcPct val="110000"/>
              </a:lnSpc>
            </a:pPr>
            <a:r>
              <a:rPr sz="1500" b="0">
                <a:solidFill>
                  <a:srgbClr val="3B4A5C"/>
                </a:solidFill>
                <a:latin typeface="Arial"/>
              </a:rPr>
              <a:t>Size and mass come from the geometry.</a:t>
            </a:r>
          </a:p>
        </p:txBody>
      </p:sp>
      <p:sp>
        <p:nvSpPr>
          <p:cNvPr id="10" name="Item 3"/>
          <p:cNvSpPr/>
          <p:nvPr/>
        </p:nvSpPr>
        <p:spPr>
          <a:xfrm>
            <a:off x="548640" y="3566160"/>
            <a:ext cx="402336" cy="402336"/>
          </a:xfrm>
          <a:prstGeom prst="ellipse">
            <a:avLst/>
          </a:prstGeom>
          <a:solidFill>
            <a:srgbClr val="FFFFFF"/>
          </a:solidFill>
          <a:ln w="19050">
            <a:solidFill>
              <a:srgbClr val="0D1824"/>
            </a:solidFill>
          </a:ln>
        </p:spPr>
        <p:txBody>
          <a:bodyPr rtlCol="0" anchor="ctr" wrap="square" lIns="0" rIns="0" tIns="0" bIns="0">
            <a:noAutofit/>
          </a:bodyPr>
          <a:lstStyle/>
          <a:p>
            <a:pPr algn="ctr"/>
            <a:r>
              <a:rPr sz="1400" b="1">
                <a:solidFill>
                  <a:srgbClr val="0D1824"/>
                </a:solidFill>
                <a:latin typeface="Arial"/>
              </a:rPr>
              <a:t>3</a:t>
            </a:r>
          </a:p>
        </p:txBody>
      </p:sp>
      <p:sp>
        <p:nvSpPr>
          <p:cNvPr id="11" name="Point 3"/>
          <p:cNvSpPr txBox="1"/>
          <p:nvPr/>
        </p:nvSpPr>
        <p:spPr>
          <a:xfrm>
            <a:off x="1097280" y="3584448"/>
            <a:ext cx="3812065" cy="128016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>
              <a:lnSpc>
                <a:spcPct val="108000"/>
              </a:lnSpc>
              <a:spcAft>
                <a:spcPts val="400"/>
              </a:spcAft>
            </a:pPr>
            <a:r>
              <a:rPr sz="1800" b="1">
                <a:solidFill>
                  <a:srgbClr val="0D1824"/>
                </a:solidFill>
                <a:latin typeface="Arial"/>
              </a:rPr>
              <a:t>Every dimension is named</a:t>
            </a:r>
          </a:p>
          <a:p>
            <a:pPr algn="l">
              <a:lnSpc>
                <a:spcPct val="110000"/>
              </a:lnSpc>
            </a:pPr>
            <a:r>
              <a:rPr sz="1500" b="0">
                <a:solidFill>
                  <a:srgbClr val="3B4A5C"/>
                </a:solidFill>
                <a:latin typeface="Arial"/>
              </a:rPr>
              <a:t>Change one, then Save and rebuild.</a:t>
            </a:r>
          </a:p>
        </p:txBody>
      </p:sp>
      <p:sp>
        <p:nvSpPr>
          <p:cNvPr id="12" name="Caption"/>
          <p:cNvSpPr txBox="1"/>
          <p:nvPr/>
        </p:nvSpPr>
        <p:spPr>
          <a:xfrm>
            <a:off x="548640" y="4434840"/>
            <a:ext cx="4360705" cy="27432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>
              <a:lnSpc>
                <a:spcPct val="108000"/>
              </a:lnSpc>
            </a:pPr>
            <a:r>
              <a:rPr sz="1150" b="1" spc="120">
                <a:solidFill>
                  <a:srgbClr val="5C6B7D"/>
                </a:solidFill>
                <a:latin typeface="Arial"/>
              </a:rPr>
              <a:t>SOURCE CODE  ·  NAMED PARAMETERS</a:t>
            </a:r>
          </a:p>
        </p:txBody>
      </p:sp>
      <p:pic>
        <p:nvPicPr>
          <p:cNvPr id="13" name="05_bollard_source" descr="Source code of the bollard, a parametric template: d = 300, base_w = 1200, base_d = 900, base_t = 120, post_d = 300, post_h = 750, cross_len = 900, collar_d = 480, collar_h = 90, post_spacing = 540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8640" y="4736592"/>
            <a:ext cx="1719342" cy="1527048"/>
          </a:xfrm>
          <a:prstGeom prst="rect">
            <a:avLst/>
          </a:prstGeom>
          <a:ln w="9525">
            <a:solidFill>
              <a:srgbClr val="C3CDDD"/>
            </a:solidFill>
          </a:ln>
        </p:spPr>
      </p:pic>
      <p:sp>
        <p:nvSpPr>
          <p:cNvPr id="14" name="Footer"/>
          <p:cNvSpPr txBox="1"/>
          <p:nvPr/>
        </p:nvSpPr>
        <p:spPr>
          <a:xfrm>
            <a:off x="548640" y="6455664"/>
            <a:ext cx="5486400" cy="22860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>
              <a:lnSpc>
                <a:spcPct val="108000"/>
              </a:lnSpc>
            </a:pPr>
            <a:r>
              <a:rPr sz="1000" b="0">
                <a:solidFill>
                  <a:srgbClr val="5C6B7D"/>
                </a:solidFill>
                <a:latin typeface="Arial"/>
              </a:rPr>
              <a:t>Solaris Marine – Invictus CAD</a:t>
            </a:r>
          </a:p>
        </p:txBody>
      </p:sp>
      <p:sp>
        <p:nvSpPr>
          <p:cNvPr id="15" name="Footer right"/>
          <p:cNvSpPr txBox="1"/>
          <p:nvPr/>
        </p:nvSpPr>
        <p:spPr>
          <a:xfrm>
            <a:off x="5943600" y="6455664"/>
            <a:ext cx="5699455" cy="22860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r">
              <a:lnSpc>
                <a:spcPct val="108000"/>
              </a:lnSpc>
            </a:pPr>
            <a:r>
              <a:rPr sz="1000" b="0">
                <a:solidFill>
                  <a:srgbClr val="5C6B7D"/>
                </a:solidFill>
                <a:latin typeface="Arial"/>
              </a:rPr>
              <a:t>Screens: demo account, fictional data      5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48640" y="731520"/>
            <a:ext cx="9144000" cy="685800"/>
          </a:xfrm>
        </p:spPr>
        <p:txBody>
          <a:bodyPr wrap="square" lIns="0" rIns="0" tIns="0" bIns="0" anchor="t">
            <a:noAutofit/>
          </a:bodyPr>
          <a:lstStyle/>
          <a:p>
            <a:pPr algn="l">
              <a:lnSpc>
                <a:spcPct val="100000"/>
              </a:lnSpc>
            </a:pPr>
            <a:r>
              <a:rPr sz="3600" b="1">
                <a:solidFill>
                  <a:srgbClr val="0D1824"/>
                </a:solidFill>
                <a:latin typeface="Arial"/>
              </a:rPr>
              <a:t>A BS 8888-style GA drawing</a:t>
            </a:r>
          </a:p>
        </p:txBody>
      </p:sp>
      <p:sp>
        <p:nvSpPr>
          <p:cNvPr id="3" name="Kicker"/>
          <p:cNvSpPr txBox="1"/>
          <p:nvPr/>
        </p:nvSpPr>
        <p:spPr>
          <a:xfrm>
            <a:off x="548640" y="402336"/>
            <a:ext cx="7315200" cy="27432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>
              <a:lnSpc>
                <a:spcPct val="108000"/>
              </a:lnSpc>
            </a:pPr>
            <a:r>
              <a:rPr sz="1250" b="1" spc="220">
                <a:solidFill>
                  <a:srgbClr val="1A6DB5"/>
                </a:solidFill>
                <a:latin typeface="Arial"/>
              </a:rPr>
              <a:t>DESIGN  ·  DRAWING</a:t>
            </a:r>
          </a:p>
        </p:txBody>
      </p:sp>
      <p:sp>
        <p:nvSpPr>
          <p:cNvPr id="4" name="Live Today"/>
          <p:cNvSpPr/>
          <p:nvPr/>
        </p:nvSpPr>
        <p:spPr>
          <a:xfrm>
            <a:off x="10180015" y="402336"/>
            <a:ext cx="1463040" cy="310896"/>
          </a:xfrm>
          <a:prstGeom prst="roundRect">
            <a:avLst>
              <a:gd name="adj" fmla="val 50000"/>
            </a:avLst>
          </a:prstGeom>
          <a:solidFill>
            <a:srgbClr val="FFFFFF"/>
          </a:solidFill>
          <a:ln w="15875">
            <a:solidFill>
              <a:srgbClr val="1A7F45"/>
            </a:solidFill>
          </a:ln>
        </p:spPr>
        <p:txBody>
          <a:bodyPr rtlCol="0" anchor="ctr" wrap="square" lIns="0" rIns="0" tIns="0" bIns="0">
            <a:noAutofit/>
          </a:bodyPr>
          <a:lstStyle/>
          <a:p>
            <a:pPr algn="ctr"/>
            <a:r>
              <a:rPr sz="1100" b="1" spc="150">
                <a:solidFill>
                  <a:srgbClr val="1A7F45"/>
                </a:solidFill>
                <a:latin typeface="Arial"/>
              </a:rPr>
              <a:t>LIVE TODAY</a:t>
            </a:r>
          </a:p>
        </p:txBody>
      </p:sp>
      <p:pic>
        <p:nvPicPr>
          <p:cNvPr id="5" name="06_reel_ga" descr="General-arrangement drawing of the hose reel: top view, isometric, front view, section A-A, model data and title block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8640" y="1481328"/>
            <a:ext cx="6780458" cy="4754880"/>
          </a:xfrm>
          <a:prstGeom prst="rect">
            <a:avLst/>
          </a:prstGeom>
          <a:ln w="9525">
            <a:solidFill>
              <a:srgbClr val="C3CDDD"/>
            </a:solidFill>
          </a:ln>
        </p:spPr>
      </p:pic>
      <p:sp>
        <p:nvSpPr>
          <p:cNvPr id="6" name="Drawing contents"/>
          <p:cNvSpPr txBox="1"/>
          <p:nvPr/>
        </p:nvSpPr>
        <p:spPr>
          <a:xfrm>
            <a:off x="7740578" y="1572768"/>
            <a:ext cx="3902476" cy="146304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>
              <a:lnSpc>
                <a:spcPct val="112000"/>
              </a:lnSpc>
            </a:pPr>
            <a:r>
              <a:rPr sz="1700" b="0">
                <a:solidFill>
                  <a:srgbClr val="3B4A5C"/>
                </a:solidFill>
                <a:latin typeface="Arial"/>
              </a:rPr>
              <a:t>From the same model: plan, front and section views, hole and bore schedule, model data, title block.</a:t>
            </a:r>
          </a:p>
        </p:txBody>
      </p:sp>
      <p:sp>
        <p:nvSpPr>
          <p:cNvPr id="7" name="Caption"/>
          <p:cNvSpPr txBox="1"/>
          <p:nvPr/>
        </p:nvSpPr>
        <p:spPr>
          <a:xfrm>
            <a:off x="7740578" y="2971800"/>
            <a:ext cx="3902476" cy="27432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>
              <a:lnSpc>
                <a:spcPct val="108000"/>
              </a:lnSpc>
            </a:pPr>
            <a:r>
              <a:rPr sz="1150" b="1" spc="120">
                <a:solidFill>
                  <a:srgbClr val="5C6B7D"/>
                </a:solidFill>
                <a:latin typeface="Arial"/>
              </a:rPr>
              <a:t>DOWNLOAD</a:t>
            </a:r>
          </a:p>
        </p:txBody>
      </p:sp>
      <p:sp>
        <p:nvSpPr>
          <p:cNvPr id="8" name="PDF"/>
          <p:cNvSpPr/>
          <p:nvPr/>
        </p:nvSpPr>
        <p:spPr>
          <a:xfrm>
            <a:off x="7740578" y="3273552"/>
            <a:ext cx="896112" cy="384048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15875">
            <a:solidFill>
              <a:srgbClr val="0D1824"/>
            </a:solidFill>
          </a:ln>
        </p:spPr>
        <p:txBody>
          <a:bodyPr rtlCol="0" anchor="ctr" wrap="square" lIns="0" rIns="0" tIns="0" bIns="0">
            <a:noAutofit/>
          </a:bodyPr>
          <a:lstStyle/>
          <a:p>
            <a:pPr algn="ctr"/>
            <a:r>
              <a:rPr sz="1400" b="1">
                <a:solidFill>
                  <a:srgbClr val="0D1824"/>
                </a:solidFill>
                <a:latin typeface="Arial"/>
              </a:rPr>
              <a:t>PDF</a:t>
            </a:r>
          </a:p>
        </p:txBody>
      </p:sp>
      <p:sp>
        <p:nvSpPr>
          <p:cNvPr id="9" name="DXF"/>
          <p:cNvSpPr/>
          <p:nvPr/>
        </p:nvSpPr>
        <p:spPr>
          <a:xfrm>
            <a:off x="8764706" y="3273552"/>
            <a:ext cx="896112" cy="384048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15875">
            <a:solidFill>
              <a:srgbClr val="0D1824"/>
            </a:solidFill>
          </a:ln>
        </p:spPr>
        <p:txBody>
          <a:bodyPr rtlCol="0" anchor="ctr" wrap="square" lIns="0" rIns="0" tIns="0" bIns="0">
            <a:noAutofit/>
          </a:bodyPr>
          <a:lstStyle/>
          <a:p>
            <a:pPr algn="ctr"/>
            <a:r>
              <a:rPr sz="1400" b="1">
                <a:solidFill>
                  <a:srgbClr val="0D1824"/>
                </a:solidFill>
                <a:latin typeface="Arial"/>
              </a:rPr>
              <a:t>DXF</a:t>
            </a:r>
          </a:p>
        </p:txBody>
      </p:sp>
      <p:sp>
        <p:nvSpPr>
          <p:cNvPr id="10" name="STEP"/>
          <p:cNvSpPr/>
          <p:nvPr/>
        </p:nvSpPr>
        <p:spPr>
          <a:xfrm>
            <a:off x="9788834" y="3273552"/>
            <a:ext cx="896112" cy="384048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15875">
            <a:solidFill>
              <a:srgbClr val="0D1824"/>
            </a:solidFill>
          </a:ln>
        </p:spPr>
        <p:txBody>
          <a:bodyPr rtlCol="0" anchor="ctr" wrap="square" lIns="0" rIns="0" tIns="0" bIns="0">
            <a:noAutofit/>
          </a:bodyPr>
          <a:lstStyle/>
          <a:p>
            <a:pPr algn="ctr"/>
            <a:r>
              <a:rPr sz="1400" b="1">
                <a:solidFill>
                  <a:srgbClr val="0D1824"/>
                </a:solidFill>
                <a:latin typeface="Arial"/>
              </a:rPr>
              <a:t>STEP</a:t>
            </a:r>
          </a:p>
        </p:txBody>
      </p:sp>
      <p:sp>
        <p:nvSpPr>
          <p:cNvPr id="11" name="Caption"/>
          <p:cNvSpPr txBox="1"/>
          <p:nvPr/>
        </p:nvSpPr>
        <p:spPr>
          <a:xfrm>
            <a:off x="7740578" y="4023360"/>
            <a:ext cx="3902476" cy="27432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>
              <a:lnSpc>
                <a:spcPct val="108000"/>
              </a:lnSpc>
            </a:pPr>
            <a:r>
              <a:rPr sz="1150" b="1" spc="120">
                <a:solidFill>
                  <a:srgbClr val="5C6B7D"/>
                </a:solidFill>
                <a:latin typeface="Arial"/>
              </a:rPr>
              <a:t>MASS, WITH ITS BASIS</a:t>
            </a:r>
          </a:p>
        </p:txBody>
      </p:sp>
      <p:sp>
        <p:nvSpPr>
          <p:cNvPr id="12" name="Mass"/>
          <p:cNvSpPr txBox="1"/>
          <p:nvPr/>
        </p:nvSpPr>
        <p:spPr>
          <a:xfrm>
            <a:off x="7740578" y="4315968"/>
            <a:ext cx="3902476" cy="54864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>
              <a:lnSpc>
                <a:spcPct val="108000"/>
              </a:lnSpc>
            </a:pPr>
            <a:r>
              <a:rPr sz="3400" b="1">
                <a:solidFill>
                  <a:srgbClr val="0D1824"/>
                </a:solidFill>
                <a:latin typeface="Arial"/>
              </a:rPr>
              <a:t>4,090 kg</a:t>
            </a:r>
          </a:p>
        </p:txBody>
      </p:sp>
      <p:sp>
        <p:nvSpPr>
          <p:cNvPr id="13" name="Mass basis"/>
          <p:cNvSpPr txBox="1"/>
          <p:nvPr/>
        </p:nvSpPr>
        <p:spPr>
          <a:xfrm>
            <a:off x="7740578" y="4919472"/>
            <a:ext cx="3902476" cy="128016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>
              <a:lnSpc>
                <a:spcPct val="108000"/>
              </a:lnSpc>
            </a:pPr>
            <a:r>
              <a:rPr sz="1500" b="0">
                <a:solidFill>
                  <a:srgbClr val="3B4A5C"/>
                </a:solidFill>
                <a:latin typeface="Arial"/>
              </a:rPr>
              <a:t>Estimated on assumed plate sizes</a:t>
            </a:r>
          </a:p>
          <a:p>
            <a:pPr algn="l">
              <a:lnSpc>
                <a:spcPct val="108000"/>
              </a:lnSpc>
              <a:spcAft>
                <a:spcPts val="600"/>
              </a:spcAft>
            </a:pPr>
            <a:r>
              <a:rPr sz="1500" b="0">
                <a:solidFill>
                  <a:srgbClr val="3B4A5C"/>
                </a:solidFill>
                <a:latin typeface="Arial"/>
              </a:rPr>
              <a:t>Carbon steel S275</a:t>
            </a:r>
          </a:p>
          <a:p>
            <a:pPr algn="l">
              <a:lnSpc>
                <a:spcPct val="110000"/>
              </a:lnSpc>
            </a:pPr>
            <a:r>
              <a:rPr sz="1400" b="0">
                <a:solidFill>
                  <a:srgbClr val="A86400"/>
                </a:solidFill>
                <a:latin typeface="Arial"/>
              </a:rPr>
              <a:t>The flanges are simplified solid plates, so Studio flags the mass as overstated.</a:t>
            </a:r>
          </a:p>
        </p:txBody>
      </p:sp>
      <p:sp>
        <p:nvSpPr>
          <p:cNvPr id="14" name="Footer"/>
          <p:cNvSpPr txBox="1"/>
          <p:nvPr/>
        </p:nvSpPr>
        <p:spPr>
          <a:xfrm>
            <a:off x="548640" y="6455664"/>
            <a:ext cx="5486400" cy="22860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>
              <a:lnSpc>
                <a:spcPct val="108000"/>
              </a:lnSpc>
            </a:pPr>
            <a:r>
              <a:rPr sz="1000" b="0">
                <a:solidFill>
                  <a:srgbClr val="5C6B7D"/>
                </a:solidFill>
                <a:latin typeface="Arial"/>
              </a:rPr>
              <a:t>Solaris Marine – Invictus CAD</a:t>
            </a:r>
          </a:p>
        </p:txBody>
      </p:sp>
      <p:sp>
        <p:nvSpPr>
          <p:cNvPr id="15" name="Footer right"/>
          <p:cNvSpPr txBox="1"/>
          <p:nvPr/>
        </p:nvSpPr>
        <p:spPr>
          <a:xfrm>
            <a:off x="5943600" y="6455664"/>
            <a:ext cx="5699455" cy="22860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r">
              <a:lnSpc>
                <a:spcPct val="108000"/>
              </a:lnSpc>
            </a:pPr>
            <a:r>
              <a:rPr sz="1000" b="0">
                <a:solidFill>
                  <a:srgbClr val="5C6B7D"/>
                </a:solidFill>
                <a:latin typeface="Arial"/>
              </a:rPr>
              <a:t>Screens: demo account, fictional data      6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48640" y="731520"/>
            <a:ext cx="9144000" cy="685800"/>
          </a:xfrm>
        </p:spPr>
        <p:txBody>
          <a:bodyPr wrap="square" lIns="0" rIns="0" tIns="0" bIns="0" anchor="t">
            <a:noAutofit/>
          </a:bodyPr>
          <a:lstStyle/>
          <a:p>
            <a:pPr algn="l">
              <a:lnSpc>
                <a:spcPct val="100000"/>
              </a:lnSpc>
            </a:pPr>
            <a:r>
              <a:rPr sz="3600" b="1">
                <a:solidFill>
                  <a:srgbClr val="0D1824"/>
                </a:solidFill>
                <a:latin typeface="Arial"/>
              </a:rPr>
              <a:t>Assemblies with clash checks</a:t>
            </a:r>
          </a:p>
        </p:txBody>
      </p:sp>
      <p:sp>
        <p:nvSpPr>
          <p:cNvPr id="3" name="Kicker"/>
          <p:cNvSpPr txBox="1"/>
          <p:nvPr/>
        </p:nvSpPr>
        <p:spPr>
          <a:xfrm>
            <a:off x="548640" y="402336"/>
            <a:ext cx="7315200" cy="27432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>
              <a:lnSpc>
                <a:spcPct val="108000"/>
              </a:lnSpc>
            </a:pPr>
            <a:r>
              <a:rPr sz="1250" b="1" spc="220">
                <a:solidFill>
                  <a:srgbClr val="1A6DB5"/>
                </a:solidFill>
                <a:latin typeface="Arial"/>
              </a:rPr>
              <a:t>DESIGN  ·  ASSEMBLIES</a:t>
            </a:r>
          </a:p>
        </p:txBody>
      </p:sp>
      <p:sp>
        <p:nvSpPr>
          <p:cNvPr id="4" name="Live Today"/>
          <p:cNvSpPr/>
          <p:nvPr/>
        </p:nvSpPr>
        <p:spPr>
          <a:xfrm>
            <a:off x="10180015" y="402336"/>
            <a:ext cx="1463040" cy="310896"/>
          </a:xfrm>
          <a:prstGeom prst="roundRect">
            <a:avLst>
              <a:gd name="adj" fmla="val 50000"/>
            </a:avLst>
          </a:prstGeom>
          <a:solidFill>
            <a:srgbClr val="FFFFFF"/>
          </a:solidFill>
          <a:ln w="15875">
            <a:solidFill>
              <a:srgbClr val="1A7F45"/>
            </a:solidFill>
          </a:ln>
        </p:spPr>
        <p:txBody>
          <a:bodyPr rtlCol="0" anchor="ctr" wrap="square" lIns="0" rIns="0" tIns="0" bIns="0">
            <a:noAutofit/>
          </a:bodyPr>
          <a:lstStyle/>
          <a:p>
            <a:pPr algn="ctr"/>
            <a:r>
              <a:rPr sz="1100" b="1" spc="150">
                <a:solidFill>
                  <a:srgbClr val="1A7F45"/>
                </a:solidFill>
                <a:latin typeface="Arial"/>
              </a:rPr>
              <a:t>LIVE TODAY</a:t>
            </a:r>
          </a:p>
        </p:txBody>
      </p:sp>
      <p:pic>
        <p:nvPicPr>
          <p:cNvPr id="5" name="07_lifting_point" descr="Assembly of a 36 mm lifting point in 3D: deck plate, pad eye and shackle, each in its own colour, with overall dimensions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8640" y="1481328"/>
            <a:ext cx="4353136" cy="3200400"/>
          </a:xfrm>
          <a:prstGeom prst="rect">
            <a:avLst/>
          </a:prstGeom>
          <a:ln w="9525">
            <a:solidFill>
              <a:srgbClr val="C3CDDD"/>
            </a:solidFill>
          </a:ln>
        </p:spPr>
      </p:pic>
      <p:pic>
        <p:nvPicPr>
          <p:cNvPr id="6" name="07_arrangement" descr="Assembly arrangement drawing of the lifting point: plan and elevation, with View in 3D, Clash check and Arrangement buttons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29334" y="1481328"/>
            <a:ext cx="6213720" cy="3200400"/>
          </a:xfrm>
          <a:prstGeom prst="rect">
            <a:avLst/>
          </a:prstGeom>
          <a:ln w="9525">
            <a:solidFill>
              <a:srgbClr val="C3CDDD"/>
            </a:solidFill>
          </a:ln>
        </p:spPr>
      </p:pic>
      <p:sp>
        <p:nvSpPr>
          <p:cNvPr id="7" name="Caption"/>
          <p:cNvSpPr txBox="1"/>
          <p:nvPr/>
        </p:nvSpPr>
        <p:spPr>
          <a:xfrm>
            <a:off x="548640" y="4791456"/>
            <a:ext cx="4353136" cy="27432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>
              <a:lnSpc>
                <a:spcPct val="108000"/>
              </a:lnSpc>
            </a:pPr>
            <a:r>
              <a:rPr sz="1150" b="1" spc="120">
                <a:solidFill>
                  <a:srgbClr val="5C6B7D"/>
                </a:solidFill>
                <a:latin typeface="Arial"/>
              </a:rPr>
              <a:t>LIFTING POINT 36 MM  ·  3 PARTS IN 3D</a:t>
            </a:r>
          </a:p>
        </p:txBody>
      </p:sp>
      <p:sp>
        <p:nvSpPr>
          <p:cNvPr id="8" name="Caption"/>
          <p:cNvSpPr txBox="1"/>
          <p:nvPr/>
        </p:nvSpPr>
        <p:spPr>
          <a:xfrm>
            <a:off x="5429334" y="4791456"/>
            <a:ext cx="6213720" cy="27432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>
              <a:lnSpc>
                <a:spcPct val="108000"/>
              </a:lnSpc>
            </a:pPr>
            <a:r>
              <a:rPr sz="1150" b="1" spc="120">
                <a:solidFill>
                  <a:srgbClr val="5C6B7D"/>
                </a:solidFill>
                <a:latin typeface="Arial"/>
              </a:rPr>
              <a:t>ARRANGEMENT DRAWING  ·  PLAN AND ELEVATION</a:t>
            </a:r>
          </a:p>
        </p:txBody>
      </p:sp>
      <p:sp>
        <p:nvSpPr>
          <p:cNvPr id="9" name="Item 1"/>
          <p:cNvSpPr/>
          <p:nvPr/>
        </p:nvSpPr>
        <p:spPr>
          <a:xfrm>
            <a:off x="548640" y="5230368"/>
            <a:ext cx="402336" cy="402336"/>
          </a:xfrm>
          <a:prstGeom prst="ellipse">
            <a:avLst/>
          </a:prstGeom>
          <a:solidFill>
            <a:srgbClr val="FFFFFF"/>
          </a:solidFill>
          <a:ln w="19050">
            <a:solidFill>
              <a:srgbClr val="0D1824"/>
            </a:solidFill>
          </a:ln>
        </p:spPr>
        <p:txBody>
          <a:bodyPr rtlCol="0" anchor="ctr" wrap="square" lIns="0" rIns="0" tIns="0" bIns="0">
            <a:noAutofit/>
          </a:bodyPr>
          <a:lstStyle/>
          <a:p>
            <a:pPr algn="ctr"/>
            <a:r>
              <a:rPr sz="1400" b="1">
                <a:solidFill>
                  <a:srgbClr val="0D1824"/>
                </a:solidFill>
                <a:latin typeface="Arial"/>
              </a:rPr>
              <a:t>1</a:t>
            </a:r>
          </a:p>
        </p:txBody>
      </p:sp>
      <p:sp>
        <p:nvSpPr>
          <p:cNvPr id="10" name="Point 1"/>
          <p:cNvSpPr txBox="1"/>
          <p:nvPr/>
        </p:nvSpPr>
        <p:spPr>
          <a:xfrm>
            <a:off x="1097280" y="5248655"/>
            <a:ext cx="2019223" cy="128016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>
              <a:lnSpc>
                <a:spcPct val="108000"/>
              </a:lnSpc>
              <a:spcAft>
                <a:spcPts val="400"/>
              </a:spcAft>
            </a:pPr>
            <a:r>
              <a:rPr sz="1700" b="1">
                <a:solidFill>
                  <a:srgbClr val="0D1824"/>
                </a:solidFill>
                <a:latin typeface="Arial"/>
              </a:rPr>
              <a:t>Placed together</a:t>
            </a:r>
          </a:p>
          <a:p>
            <a:pPr algn="l">
              <a:lnSpc>
                <a:spcPct val="110000"/>
              </a:lnSpc>
            </a:pPr>
            <a:r>
              <a:rPr sz="1400" b="0">
                <a:solidFill>
                  <a:srgbClr val="3B4A5C"/>
                </a:solidFill>
                <a:latin typeface="Arial"/>
              </a:rPr>
              <a:t>Real solids, each in its own colour.</a:t>
            </a:r>
          </a:p>
        </p:txBody>
      </p:sp>
      <p:sp>
        <p:nvSpPr>
          <p:cNvPr id="11" name="Item 2"/>
          <p:cNvSpPr/>
          <p:nvPr/>
        </p:nvSpPr>
        <p:spPr>
          <a:xfrm>
            <a:off x="3390823" y="5230368"/>
            <a:ext cx="402336" cy="402336"/>
          </a:xfrm>
          <a:prstGeom prst="ellipse">
            <a:avLst/>
          </a:prstGeom>
          <a:solidFill>
            <a:srgbClr val="FFFFFF"/>
          </a:solidFill>
          <a:ln w="19050">
            <a:solidFill>
              <a:srgbClr val="0D1824"/>
            </a:solidFill>
          </a:ln>
        </p:spPr>
        <p:txBody>
          <a:bodyPr rtlCol="0" anchor="ctr" wrap="square" lIns="0" rIns="0" tIns="0" bIns="0">
            <a:noAutofit/>
          </a:bodyPr>
          <a:lstStyle/>
          <a:p>
            <a:pPr algn="ctr"/>
            <a:r>
              <a:rPr sz="1400" b="1">
                <a:solidFill>
                  <a:srgbClr val="0D1824"/>
                </a:solidFill>
                <a:latin typeface="Arial"/>
              </a:rPr>
              <a:t>2</a:t>
            </a:r>
          </a:p>
        </p:txBody>
      </p:sp>
      <p:sp>
        <p:nvSpPr>
          <p:cNvPr id="12" name="Point 2"/>
          <p:cNvSpPr txBox="1"/>
          <p:nvPr/>
        </p:nvSpPr>
        <p:spPr>
          <a:xfrm>
            <a:off x="3939463" y="5248655"/>
            <a:ext cx="2019223" cy="128016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>
              <a:lnSpc>
                <a:spcPct val="108000"/>
              </a:lnSpc>
              <a:spcAft>
                <a:spcPts val="400"/>
              </a:spcAft>
            </a:pPr>
            <a:r>
              <a:rPr sz="1700" b="1">
                <a:solidFill>
                  <a:srgbClr val="0D1824"/>
                </a:solidFill>
                <a:latin typeface="Arial"/>
              </a:rPr>
              <a:t>Arrangement</a:t>
            </a:r>
          </a:p>
          <a:p>
            <a:pPr algn="l">
              <a:lnSpc>
                <a:spcPct val="110000"/>
              </a:lnSpc>
            </a:pPr>
            <a:r>
              <a:rPr sz="1400" b="0">
                <a:solidFill>
                  <a:srgbClr val="3B4A5C"/>
                </a:solidFill>
                <a:latin typeface="Arial"/>
              </a:rPr>
              <a:t>Plan, elevation, offsets and rotations.</a:t>
            </a:r>
          </a:p>
        </p:txBody>
      </p:sp>
      <p:sp>
        <p:nvSpPr>
          <p:cNvPr id="13" name="Item 3"/>
          <p:cNvSpPr/>
          <p:nvPr/>
        </p:nvSpPr>
        <p:spPr>
          <a:xfrm>
            <a:off x="6233007" y="5230368"/>
            <a:ext cx="402336" cy="402336"/>
          </a:xfrm>
          <a:prstGeom prst="ellipse">
            <a:avLst/>
          </a:prstGeom>
          <a:solidFill>
            <a:srgbClr val="FFFFFF"/>
          </a:solidFill>
          <a:ln w="19050">
            <a:solidFill>
              <a:srgbClr val="0D1824"/>
            </a:solidFill>
          </a:ln>
        </p:spPr>
        <p:txBody>
          <a:bodyPr rtlCol="0" anchor="ctr" wrap="square" lIns="0" rIns="0" tIns="0" bIns="0">
            <a:noAutofit/>
          </a:bodyPr>
          <a:lstStyle/>
          <a:p>
            <a:pPr algn="ctr"/>
            <a:r>
              <a:rPr sz="1400" b="1">
                <a:solidFill>
                  <a:srgbClr val="0D1824"/>
                </a:solidFill>
                <a:latin typeface="Arial"/>
              </a:rPr>
              <a:t>3</a:t>
            </a:r>
          </a:p>
        </p:txBody>
      </p:sp>
      <p:sp>
        <p:nvSpPr>
          <p:cNvPr id="14" name="Point 3"/>
          <p:cNvSpPr txBox="1"/>
          <p:nvPr/>
        </p:nvSpPr>
        <p:spPr>
          <a:xfrm>
            <a:off x="6781647" y="5248655"/>
            <a:ext cx="2019223" cy="128016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>
              <a:lnSpc>
                <a:spcPct val="108000"/>
              </a:lnSpc>
              <a:spcAft>
                <a:spcPts val="400"/>
              </a:spcAft>
            </a:pPr>
            <a:r>
              <a:rPr sz="1700" b="1">
                <a:solidFill>
                  <a:srgbClr val="0D1824"/>
                </a:solidFill>
                <a:latin typeface="Arial"/>
              </a:rPr>
              <a:t>Clash check</a:t>
            </a:r>
          </a:p>
          <a:p>
            <a:pPr algn="l">
              <a:lnSpc>
                <a:spcPct val="110000"/>
              </a:lnSpc>
            </a:pPr>
            <a:r>
              <a:rPr sz="1400" b="0">
                <a:solidFill>
                  <a:srgbClr val="3B4A5C"/>
                </a:solidFill>
                <a:latin typeface="Arial"/>
              </a:rPr>
              <a:t>Solid against solid, not box against box.</a:t>
            </a:r>
          </a:p>
        </p:txBody>
      </p:sp>
      <p:sp>
        <p:nvSpPr>
          <p:cNvPr id="15" name="Item 4"/>
          <p:cNvSpPr/>
          <p:nvPr/>
        </p:nvSpPr>
        <p:spPr>
          <a:xfrm>
            <a:off x="9075191" y="5230368"/>
            <a:ext cx="402336" cy="402336"/>
          </a:xfrm>
          <a:prstGeom prst="ellipse">
            <a:avLst/>
          </a:prstGeom>
          <a:solidFill>
            <a:srgbClr val="FFFFFF"/>
          </a:solidFill>
          <a:ln w="19050">
            <a:solidFill>
              <a:srgbClr val="0D1824"/>
            </a:solidFill>
          </a:ln>
        </p:spPr>
        <p:txBody>
          <a:bodyPr rtlCol="0" anchor="ctr" wrap="square" lIns="0" rIns="0" tIns="0" bIns="0">
            <a:noAutofit/>
          </a:bodyPr>
          <a:lstStyle/>
          <a:p>
            <a:pPr algn="ctr"/>
            <a:r>
              <a:rPr sz="1400" b="1">
                <a:solidFill>
                  <a:srgbClr val="0D1824"/>
                </a:solidFill>
                <a:latin typeface="Arial"/>
              </a:rPr>
              <a:t>4</a:t>
            </a:r>
          </a:p>
        </p:txBody>
      </p:sp>
      <p:sp>
        <p:nvSpPr>
          <p:cNvPr id="16" name="Point 4"/>
          <p:cNvSpPr txBox="1"/>
          <p:nvPr/>
        </p:nvSpPr>
        <p:spPr>
          <a:xfrm>
            <a:off x="9623831" y="5248655"/>
            <a:ext cx="2019223" cy="128016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>
              <a:lnSpc>
                <a:spcPct val="108000"/>
              </a:lnSpc>
              <a:spcAft>
                <a:spcPts val="400"/>
              </a:spcAft>
            </a:pPr>
            <a:r>
              <a:rPr sz="1700" b="1">
                <a:solidFill>
                  <a:srgbClr val="0D1824"/>
                </a:solidFill>
                <a:latin typeface="Arial"/>
              </a:rPr>
              <a:t>One package</a:t>
            </a:r>
          </a:p>
          <a:p>
            <a:pPr algn="l">
              <a:lnSpc>
                <a:spcPct val="110000"/>
              </a:lnSpc>
            </a:pPr>
            <a:r>
              <a:rPr sz="1400" b="0">
                <a:solidFill>
                  <a:srgbClr val="3B4A5C"/>
                </a:solidFill>
                <a:latin typeface="Arial"/>
              </a:rPr>
              <a:t>Every deliverable in one download.</a:t>
            </a:r>
          </a:p>
        </p:txBody>
      </p:sp>
      <p:sp>
        <p:nvSpPr>
          <p:cNvPr id="17" name="Footer"/>
          <p:cNvSpPr txBox="1"/>
          <p:nvPr/>
        </p:nvSpPr>
        <p:spPr>
          <a:xfrm>
            <a:off x="548640" y="6455664"/>
            <a:ext cx="5486400" cy="22860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>
              <a:lnSpc>
                <a:spcPct val="108000"/>
              </a:lnSpc>
            </a:pPr>
            <a:r>
              <a:rPr sz="1000" b="0">
                <a:solidFill>
                  <a:srgbClr val="5C6B7D"/>
                </a:solidFill>
                <a:latin typeface="Arial"/>
              </a:rPr>
              <a:t>Solaris Marine – Invictus CAD</a:t>
            </a:r>
          </a:p>
        </p:txBody>
      </p:sp>
      <p:sp>
        <p:nvSpPr>
          <p:cNvPr id="18" name="Footer right"/>
          <p:cNvSpPr txBox="1"/>
          <p:nvPr/>
        </p:nvSpPr>
        <p:spPr>
          <a:xfrm>
            <a:off x="5943600" y="6455664"/>
            <a:ext cx="5699455" cy="22860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r">
              <a:lnSpc>
                <a:spcPct val="108000"/>
              </a:lnSpc>
            </a:pPr>
            <a:r>
              <a:rPr sz="1000" b="0">
                <a:solidFill>
                  <a:srgbClr val="5C6B7D"/>
                </a:solidFill>
                <a:latin typeface="Arial"/>
              </a:rPr>
              <a:t>Screens: demo account, fictional data      7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48640" y="731520"/>
            <a:ext cx="9144000" cy="685800"/>
          </a:xfrm>
        </p:spPr>
        <p:txBody>
          <a:bodyPr wrap="square" lIns="0" rIns="0" tIns="0" bIns="0" anchor="t">
            <a:noAutofit/>
          </a:bodyPr>
          <a:lstStyle/>
          <a:p>
            <a:pPr algn="l">
              <a:lnSpc>
                <a:spcPct val="100000"/>
              </a:lnSpc>
            </a:pPr>
            <a:r>
              <a:rPr sz="3600" b="1">
                <a:solidFill>
                  <a:srgbClr val="0D1824"/>
                </a:solidFill>
                <a:latin typeface="Arial"/>
              </a:rPr>
              <a:t>Checked against the engineer's drawing</a:t>
            </a:r>
          </a:p>
        </p:txBody>
      </p:sp>
      <p:sp>
        <p:nvSpPr>
          <p:cNvPr id="3" name="Kicker"/>
          <p:cNvSpPr txBox="1"/>
          <p:nvPr/>
        </p:nvSpPr>
        <p:spPr>
          <a:xfrm>
            <a:off x="548640" y="402336"/>
            <a:ext cx="7315200" cy="27432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>
              <a:lnSpc>
                <a:spcPct val="108000"/>
              </a:lnSpc>
            </a:pPr>
            <a:r>
              <a:rPr sz="1250" b="1" spc="220">
                <a:solidFill>
                  <a:srgbClr val="1A6DB5"/>
                </a:solidFill>
                <a:latin typeface="Arial"/>
              </a:rPr>
              <a:t>DESIGN  ·  DRAWING CHECKS</a:t>
            </a:r>
          </a:p>
        </p:txBody>
      </p:sp>
      <p:sp>
        <p:nvSpPr>
          <p:cNvPr id="4" name="Live Today"/>
          <p:cNvSpPr/>
          <p:nvPr/>
        </p:nvSpPr>
        <p:spPr>
          <a:xfrm>
            <a:off x="10180015" y="402336"/>
            <a:ext cx="1463040" cy="310896"/>
          </a:xfrm>
          <a:prstGeom prst="roundRect">
            <a:avLst>
              <a:gd name="adj" fmla="val 50000"/>
            </a:avLst>
          </a:prstGeom>
          <a:solidFill>
            <a:srgbClr val="FFFFFF"/>
          </a:solidFill>
          <a:ln w="15875">
            <a:solidFill>
              <a:srgbClr val="1A7F45"/>
            </a:solidFill>
          </a:ln>
        </p:spPr>
        <p:txBody>
          <a:bodyPr rtlCol="0" anchor="ctr" wrap="square" lIns="0" rIns="0" tIns="0" bIns="0">
            <a:noAutofit/>
          </a:bodyPr>
          <a:lstStyle/>
          <a:p>
            <a:pPr algn="ctr"/>
            <a:r>
              <a:rPr sz="1100" b="1" spc="150">
                <a:solidFill>
                  <a:srgbClr val="1A7F45"/>
                </a:solidFill>
                <a:latin typeface="Arial"/>
              </a:rPr>
              <a:t>LIVE TODAY</a:t>
            </a:r>
          </a:p>
        </p:txBody>
      </p:sp>
      <p:sp>
        <p:nvSpPr>
          <p:cNvPr id="5" name="Lead"/>
          <p:cNvSpPr txBox="1"/>
          <p:nvPr/>
        </p:nvSpPr>
        <p:spPr>
          <a:xfrm>
            <a:off x="548640" y="1481328"/>
            <a:ext cx="10789920" cy="45720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>
              <a:lnSpc>
                <a:spcPct val="108000"/>
              </a:lnSpc>
            </a:pPr>
            <a:r>
              <a:rPr sz="1900" b="0">
                <a:solidFill>
                  <a:srgbClr val="3B4A5C"/>
                </a:solidFill>
                <a:latin typeface="Arial"/>
              </a:rPr>
              <a:t>An engineer's drawing from Documents, checked against the part Studio built from it.</a:t>
            </a:r>
          </a:p>
        </p:txBody>
      </p:sp>
      <p:pic>
        <p:nvPicPr>
          <p:cNvPr id="6" name="08_engineer_drawing" descr="The engineer's original drawing, Rev A, as uploaded to Documents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8640" y="2103120"/>
            <a:ext cx="5688889" cy="3886200"/>
          </a:xfrm>
          <a:prstGeom prst="rect">
            <a:avLst/>
          </a:prstGeom>
          <a:ln w="9525">
            <a:solidFill>
              <a:srgbClr val="C3CDDD"/>
            </a:solidFill>
          </a:ln>
        </p:spPr>
      </p:pic>
      <p:sp>
        <p:nvSpPr>
          <p:cNvPr id="7" name="Caption"/>
          <p:cNvSpPr txBox="1"/>
          <p:nvPr/>
        </p:nvSpPr>
        <p:spPr>
          <a:xfrm>
            <a:off x="548640" y="6099048"/>
            <a:ext cx="5688889" cy="27432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>
              <a:lnSpc>
                <a:spcPct val="108000"/>
              </a:lnSpc>
            </a:pPr>
            <a:r>
              <a:rPr sz="1150" b="1" spc="120">
                <a:solidFill>
                  <a:srgbClr val="5C6B7D"/>
                </a:solidFill>
                <a:latin typeface="Arial"/>
              </a:rPr>
              <a:t>ENGINEER'S DRAWING  ·  ORIGINAL PDF, REV A</a:t>
            </a:r>
          </a:p>
        </p:txBody>
      </p:sp>
      <p:pic>
        <p:nvPicPr>
          <p:cNvPr id="8" name="08_studio_build" descr="The part Studio built from the drawing, in 3D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649009" y="2103120"/>
            <a:ext cx="3108960" cy="1481840"/>
          </a:xfrm>
          <a:prstGeom prst="rect">
            <a:avLst/>
          </a:prstGeom>
          <a:ln w="9525">
            <a:solidFill>
              <a:srgbClr val="C3CDDD"/>
            </a:solidFill>
          </a:ln>
        </p:spPr>
      </p:pic>
      <p:sp>
        <p:nvSpPr>
          <p:cNvPr id="9" name="Caption"/>
          <p:cNvSpPr txBox="1"/>
          <p:nvPr/>
        </p:nvSpPr>
        <p:spPr>
          <a:xfrm>
            <a:off x="6649009" y="3694688"/>
            <a:ext cx="4994045" cy="27432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>
              <a:lnSpc>
                <a:spcPct val="108000"/>
              </a:lnSpc>
            </a:pPr>
            <a:r>
              <a:rPr sz="1150" b="1" spc="120">
                <a:solidFill>
                  <a:srgbClr val="5C6B7D"/>
                </a:solidFill>
                <a:latin typeface="Arial"/>
              </a:rPr>
              <a:t>INVICTUS CAD BUILD, IN 3D</a:t>
            </a:r>
          </a:p>
        </p:txBody>
      </p:sp>
      <p:sp>
        <p:nvSpPr>
          <p:cNvPr id="10" name="Check result"/>
          <p:cNvSpPr/>
          <p:nvPr/>
        </p:nvSpPr>
        <p:spPr>
          <a:xfrm>
            <a:off x="6649009" y="4087880"/>
            <a:ext cx="4994045" cy="2175759"/>
          </a:xfrm>
          <a:prstGeom prst="rect">
            <a:avLst/>
          </a:prstGeom>
          <a:solidFill>
            <a:srgbClr val="F4F6F9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11" name="Caption"/>
          <p:cNvSpPr txBox="1"/>
          <p:nvPr/>
        </p:nvSpPr>
        <p:spPr>
          <a:xfrm>
            <a:off x="6877609" y="4270760"/>
            <a:ext cx="4536845" cy="27432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>
              <a:lnSpc>
                <a:spcPct val="108000"/>
              </a:lnSpc>
            </a:pPr>
            <a:r>
              <a:rPr sz="1150" b="1" spc="120">
                <a:solidFill>
                  <a:srgbClr val="5C6B7D"/>
                </a:solidFill>
                <a:latin typeface="Arial"/>
              </a:rPr>
              <a:t>MASS CHECK</a:t>
            </a:r>
          </a:p>
        </p:txBody>
      </p:sp>
      <p:sp>
        <p:nvSpPr>
          <p:cNvPr id="12" name="Drawing"/>
          <p:cNvSpPr txBox="1"/>
          <p:nvPr/>
        </p:nvSpPr>
        <p:spPr>
          <a:xfrm>
            <a:off x="6877609" y="4563368"/>
            <a:ext cx="1420841" cy="27432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>
              <a:lnSpc>
                <a:spcPct val="108000"/>
              </a:lnSpc>
            </a:pPr>
            <a:r>
              <a:rPr sz="1400" b="0">
                <a:solidFill>
                  <a:srgbClr val="3B4A5C"/>
                </a:solidFill>
                <a:latin typeface="Arial"/>
              </a:rPr>
              <a:t>Drawing</a:t>
            </a:r>
          </a:p>
        </p:txBody>
      </p:sp>
      <p:sp>
        <p:nvSpPr>
          <p:cNvPr id="13" name="Drawing value"/>
          <p:cNvSpPr txBox="1"/>
          <p:nvPr/>
        </p:nvSpPr>
        <p:spPr>
          <a:xfrm>
            <a:off x="6877609" y="4837688"/>
            <a:ext cx="1420841" cy="50292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>
              <a:lnSpc>
                <a:spcPct val="108000"/>
              </a:lnSpc>
            </a:pPr>
            <a:r>
              <a:rPr sz="2600" b="1">
                <a:solidFill>
                  <a:srgbClr val="0D1824"/>
                </a:solidFill>
                <a:latin typeface="Arial"/>
              </a:rPr>
              <a:t>3.77 kg</a:t>
            </a:r>
          </a:p>
        </p:txBody>
      </p:sp>
      <p:sp>
        <p:nvSpPr>
          <p:cNvPr id="14" name="CAD build"/>
          <p:cNvSpPr txBox="1"/>
          <p:nvPr/>
        </p:nvSpPr>
        <p:spPr>
          <a:xfrm>
            <a:off x="8389891" y="4563368"/>
            <a:ext cx="1420841" cy="27432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>
              <a:lnSpc>
                <a:spcPct val="108000"/>
              </a:lnSpc>
            </a:pPr>
            <a:r>
              <a:rPr sz="1400" b="0">
                <a:solidFill>
                  <a:srgbClr val="3B4A5C"/>
                </a:solidFill>
                <a:latin typeface="Arial"/>
              </a:rPr>
              <a:t>CAD build</a:t>
            </a:r>
          </a:p>
        </p:txBody>
      </p:sp>
      <p:sp>
        <p:nvSpPr>
          <p:cNvPr id="15" name="CAD build value"/>
          <p:cNvSpPr txBox="1"/>
          <p:nvPr/>
        </p:nvSpPr>
        <p:spPr>
          <a:xfrm>
            <a:off x="8389891" y="4837688"/>
            <a:ext cx="1420841" cy="50292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>
              <a:lnSpc>
                <a:spcPct val="108000"/>
              </a:lnSpc>
            </a:pPr>
            <a:r>
              <a:rPr sz="2600" b="1">
                <a:solidFill>
                  <a:srgbClr val="0D1824"/>
                </a:solidFill>
                <a:latin typeface="Arial"/>
              </a:rPr>
              <a:t>3.77 kg</a:t>
            </a:r>
          </a:p>
        </p:txBody>
      </p:sp>
      <p:sp>
        <p:nvSpPr>
          <p:cNvPr id="16" name="Difference"/>
          <p:cNvSpPr txBox="1"/>
          <p:nvPr/>
        </p:nvSpPr>
        <p:spPr>
          <a:xfrm>
            <a:off x="9902173" y="4563368"/>
            <a:ext cx="1420841" cy="27432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>
              <a:lnSpc>
                <a:spcPct val="108000"/>
              </a:lnSpc>
            </a:pPr>
            <a:r>
              <a:rPr sz="1400" b="0">
                <a:solidFill>
                  <a:srgbClr val="3B4A5C"/>
                </a:solidFill>
                <a:latin typeface="Arial"/>
              </a:rPr>
              <a:t>Difference</a:t>
            </a:r>
          </a:p>
        </p:txBody>
      </p:sp>
      <p:sp>
        <p:nvSpPr>
          <p:cNvPr id="17" name="Difference value"/>
          <p:cNvSpPr txBox="1"/>
          <p:nvPr/>
        </p:nvSpPr>
        <p:spPr>
          <a:xfrm>
            <a:off x="9902173" y="4837688"/>
            <a:ext cx="1420841" cy="50292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>
              <a:lnSpc>
                <a:spcPct val="108000"/>
              </a:lnSpc>
            </a:pPr>
            <a:r>
              <a:rPr sz="2600" b="1">
                <a:solidFill>
                  <a:srgbClr val="1A7F45"/>
                </a:solidFill>
                <a:latin typeface="Arial"/>
              </a:rPr>
              <a:t>0.0 %</a:t>
            </a:r>
          </a:p>
        </p:txBody>
      </p:sp>
      <p:sp>
        <p:nvSpPr>
          <p:cNvPr id="18" name="Findings"/>
          <p:cNvSpPr txBox="1"/>
          <p:nvPr/>
        </p:nvSpPr>
        <p:spPr>
          <a:xfrm>
            <a:off x="6877609" y="5459480"/>
            <a:ext cx="4536845" cy="73152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>
              <a:lnSpc>
                <a:spcPct val="110000"/>
              </a:lnSpc>
            </a:pPr>
            <a:r>
              <a:rPr sz="1400" b="0">
                <a:solidFill>
                  <a:srgbClr val="3B4A5C"/>
                </a:solidFill>
                <a:latin typeface="Arial"/>
              </a:rPr>
              <a:t>Findings split three ways: for the drafter, for the Studio build, and what needs more information.</a:t>
            </a:r>
          </a:p>
        </p:txBody>
      </p:sp>
      <p:sp>
        <p:nvSpPr>
          <p:cNvPr id="19" name="Footer"/>
          <p:cNvSpPr txBox="1"/>
          <p:nvPr/>
        </p:nvSpPr>
        <p:spPr>
          <a:xfrm>
            <a:off x="548640" y="6455664"/>
            <a:ext cx="5486400" cy="22860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>
              <a:lnSpc>
                <a:spcPct val="108000"/>
              </a:lnSpc>
            </a:pPr>
            <a:r>
              <a:rPr sz="1000" b="0">
                <a:solidFill>
                  <a:srgbClr val="5C6B7D"/>
                </a:solidFill>
                <a:latin typeface="Arial"/>
              </a:rPr>
              <a:t>Solaris Marine – Invictus CAD</a:t>
            </a:r>
          </a:p>
        </p:txBody>
      </p:sp>
      <p:sp>
        <p:nvSpPr>
          <p:cNvPr id="20" name="Footer right"/>
          <p:cNvSpPr txBox="1"/>
          <p:nvPr/>
        </p:nvSpPr>
        <p:spPr>
          <a:xfrm>
            <a:off x="5943600" y="6455664"/>
            <a:ext cx="5699455" cy="22860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r">
              <a:lnSpc>
                <a:spcPct val="108000"/>
              </a:lnSpc>
            </a:pPr>
            <a:r>
              <a:rPr sz="1000" b="0">
                <a:solidFill>
                  <a:srgbClr val="5C6B7D"/>
                </a:solidFill>
                <a:latin typeface="Arial"/>
              </a:rPr>
              <a:t>Screens: demo account, fictional data      8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48640" y="731520"/>
            <a:ext cx="9144000" cy="685800"/>
          </a:xfrm>
        </p:spPr>
        <p:txBody>
          <a:bodyPr wrap="square" lIns="0" rIns="0" tIns="0" bIns="0" anchor="t">
            <a:noAutofit/>
          </a:bodyPr>
          <a:lstStyle/>
          <a:p>
            <a:pPr algn="l">
              <a:lnSpc>
                <a:spcPct val="100000"/>
              </a:lnSpc>
            </a:pPr>
            <a:r>
              <a:rPr sz="3600" b="1">
                <a:solidFill>
                  <a:srgbClr val="0D1824"/>
                </a:solidFill>
                <a:latin typeface="Arial"/>
              </a:rPr>
              <a:t>Designs follow the job</a:t>
            </a:r>
          </a:p>
        </p:txBody>
      </p:sp>
      <p:sp>
        <p:nvSpPr>
          <p:cNvPr id="3" name="Kicker"/>
          <p:cNvSpPr txBox="1"/>
          <p:nvPr/>
        </p:nvSpPr>
        <p:spPr>
          <a:xfrm>
            <a:off x="548640" y="402336"/>
            <a:ext cx="7315200" cy="27432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>
              <a:lnSpc>
                <a:spcPct val="108000"/>
              </a:lnSpc>
            </a:pPr>
            <a:r>
              <a:rPr sz="1250" b="1" spc="220">
                <a:solidFill>
                  <a:srgbClr val="1A6DB5"/>
                </a:solidFill>
                <a:latin typeface="Arial"/>
              </a:rPr>
              <a:t>DESIGN  ·  FROM THE JOB</a:t>
            </a:r>
          </a:p>
        </p:txBody>
      </p:sp>
      <p:sp>
        <p:nvSpPr>
          <p:cNvPr id="4" name="Live Today"/>
          <p:cNvSpPr/>
          <p:nvPr/>
        </p:nvSpPr>
        <p:spPr>
          <a:xfrm>
            <a:off x="10180015" y="402336"/>
            <a:ext cx="1463040" cy="310896"/>
          </a:xfrm>
          <a:prstGeom prst="roundRect">
            <a:avLst>
              <a:gd name="adj" fmla="val 50000"/>
            </a:avLst>
          </a:prstGeom>
          <a:solidFill>
            <a:srgbClr val="FFFFFF"/>
          </a:solidFill>
          <a:ln w="15875">
            <a:solidFill>
              <a:srgbClr val="1A7F45"/>
            </a:solidFill>
          </a:ln>
        </p:spPr>
        <p:txBody>
          <a:bodyPr rtlCol="0" anchor="ctr" wrap="square" lIns="0" rIns="0" tIns="0" bIns="0">
            <a:noAutofit/>
          </a:bodyPr>
          <a:lstStyle/>
          <a:p>
            <a:pPr algn="ctr"/>
            <a:r>
              <a:rPr sz="1100" b="1" spc="150">
                <a:solidFill>
                  <a:srgbClr val="1A7F45"/>
                </a:solidFill>
                <a:latin typeface="Arial"/>
              </a:rPr>
              <a:t>LIVE TODAY</a:t>
            </a:r>
          </a:p>
        </p:txBody>
      </p:sp>
      <p:pic>
        <p:nvPicPr>
          <p:cNvPr id="5" name="09_out_of_date" descr="Parts and drawings of a job: the reel design is out of date because the job changed from 40 m to 45 m per reel, with an Update design button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06727" y="1508760"/>
            <a:ext cx="8778240" cy="3465575"/>
          </a:xfrm>
          <a:prstGeom prst="rect">
            <a:avLst/>
          </a:prstGeom>
          <a:ln w="9525">
            <a:solidFill>
              <a:srgbClr val="C3CDDD"/>
            </a:solidFill>
          </a:ln>
        </p:spPr>
      </p:pic>
      <p:sp>
        <p:nvSpPr>
          <p:cNvPr id="6" name="Item 1"/>
          <p:cNvSpPr/>
          <p:nvPr/>
        </p:nvSpPr>
        <p:spPr>
          <a:xfrm>
            <a:off x="548640" y="5294375"/>
            <a:ext cx="402336" cy="402336"/>
          </a:xfrm>
          <a:prstGeom prst="ellipse">
            <a:avLst/>
          </a:prstGeom>
          <a:solidFill>
            <a:srgbClr val="FFFFFF"/>
          </a:solidFill>
          <a:ln w="19050">
            <a:solidFill>
              <a:srgbClr val="0D1824"/>
            </a:solidFill>
          </a:ln>
        </p:spPr>
        <p:txBody>
          <a:bodyPr rtlCol="0" anchor="ctr" wrap="square" lIns="0" rIns="0" tIns="0" bIns="0">
            <a:noAutofit/>
          </a:bodyPr>
          <a:lstStyle/>
          <a:p>
            <a:pPr algn="ctr"/>
            <a:r>
              <a:rPr sz="1400" b="1">
                <a:solidFill>
                  <a:srgbClr val="0D1824"/>
                </a:solidFill>
                <a:latin typeface="Arial"/>
              </a:rPr>
              <a:t>1</a:t>
            </a:r>
          </a:p>
        </p:txBody>
      </p:sp>
      <p:sp>
        <p:nvSpPr>
          <p:cNvPr id="7" name="Point 1"/>
          <p:cNvSpPr txBox="1"/>
          <p:nvPr/>
        </p:nvSpPr>
        <p:spPr>
          <a:xfrm>
            <a:off x="1097280" y="5312663"/>
            <a:ext cx="2966618" cy="128016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>
              <a:lnSpc>
                <a:spcPct val="108000"/>
              </a:lnSpc>
              <a:spcAft>
                <a:spcPts val="400"/>
              </a:spcAft>
            </a:pPr>
            <a:r>
              <a:rPr sz="1700" b="1">
                <a:solidFill>
                  <a:srgbClr val="0D1824"/>
                </a:solidFill>
                <a:latin typeface="Arial"/>
              </a:rPr>
              <a:t>Design the reel</a:t>
            </a:r>
          </a:p>
          <a:p>
            <a:pPr algn="l">
              <a:lnSpc>
                <a:spcPct val="110000"/>
              </a:lnSpc>
            </a:pPr>
            <a:r>
              <a:rPr sz="1500" b="0">
                <a:solidFill>
                  <a:srgbClr val="3B4A5C"/>
                </a:solidFill>
                <a:latin typeface="Arial"/>
              </a:rPr>
              <a:t>The job's solved numbers go straight to Design.</a:t>
            </a:r>
          </a:p>
        </p:txBody>
      </p:sp>
      <p:sp>
        <p:nvSpPr>
          <p:cNvPr id="8" name="Item 2"/>
          <p:cNvSpPr/>
          <p:nvPr/>
        </p:nvSpPr>
        <p:spPr>
          <a:xfrm>
            <a:off x="4338218" y="5294375"/>
            <a:ext cx="402336" cy="402336"/>
          </a:xfrm>
          <a:prstGeom prst="ellipse">
            <a:avLst/>
          </a:prstGeom>
          <a:solidFill>
            <a:srgbClr val="FFFFFF"/>
          </a:solidFill>
          <a:ln w="19050">
            <a:solidFill>
              <a:srgbClr val="0D1824"/>
            </a:solidFill>
          </a:ln>
        </p:spPr>
        <p:txBody>
          <a:bodyPr rtlCol="0" anchor="ctr" wrap="square" lIns="0" rIns="0" tIns="0" bIns="0">
            <a:noAutofit/>
          </a:bodyPr>
          <a:lstStyle/>
          <a:p>
            <a:pPr algn="ctr"/>
            <a:r>
              <a:rPr sz="1400" b="1">
                <a:solidFill>
                  <a:srgbClr val="0D1824"/>
                </a:solidFill>
                <a:latin typeface="Arial"/>
              </a:rPr>
              <a:t>2</a:t>
            </a:r>
          </a:p>
        </p:txBody>
      </p:sp>
      <p:sp>
        <p:nvSpPr>
          <p:cNvPr id="9" name="Point 2"/>
          <p:cNvSpPr txBox="1"/>
          <p:nvPr/>
        </p:nvSpPr>
        <p:spPr>
          <a:xfrm>
            <a:off x="4886858" y="5312663"/>
            <a:ext cx="2966618" cy="128016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>
              <a:lnSpc>
                <a:spcPct val="108000"/>
              </a:lnSpc>
              <a:spcAft>
                <a:spcPts val="400"/>
              </a:spcAft>
            </a:pPr>
            <a:r>
              <a:rPr sz="1700" b="1">
                <a:solidFill>
                  <a:srgbClr val="0D1824"/>
                </a:solidFill>
                <a:latin typeface="Arial"/>
              </a:rPr>
              <a:t>Flagged, never overwritten</a:t>
            </a:r>
          </a:p>
          <a:p>
            <a:pPr algn="l">
              <a:lnSpc>
                <a:spcPct val="110000"/>
              </a:lnSpc>
            </a:pPr>
            <a:r>
              <a:rPr sz="1500" b="0">
                <a:solidFill>
                  <a:srgbClr val="3B4A5C"/>
                </a:solidFill>
                <a:latin typeface="Arial"/>
              </a:rPr>
              <a:t>Change the job and the design says so.</a:t>
            </a:r>
          </a:p>
        </p:txBody>
      </p:sp>
      <p:sp>
        <p:nvSpPr>
          <p:cNvPr id="10" name="Item 3"/>
          <p:cNvSpPr/>
          <p:nvPr/>
        </p:nvSpPr>
        <p:spPr>
          <a:xfrm>
            <a:off x="8127796" y="5294375"/>
            <a:ext cx="402336" cy="402336"/>
          </a:xfrm>
          <a:prstGeom prst="ellipse">
            <a:avLst/>
          </a:prstGeom>
          <a:solidFill>
            <a:srgbClr val="FFFFFF"/>
          </a:solidFill>
          <a:ln w="19050">
            <a:solidFill>
              <a:srgbClr val="0D1824"/>
            </a:solidFill>
          </a:ln>
        </p:spPr>
        <p:txBody>
          <a:bodyPr rtlCol="0" anchor="ctr" wrap="square" lIns="0" rIns="0" tIns="0" bIns="0">
            <a:noAutofit/>
          </a:bodyPr>
          <a:lstStyle/>
          <a:p>
            <a:pPr algn="ctr"/>
            <a:r>
              <a:rPr sz="1400" b="1">
                <a:solidFill>
                  <a:srgbClr val="0D1824"/>
                </a:solidFill>
                <a:latin typeface="Arial"/>
              </a:rPr>
              <a:t>3</a:t>
            </a:r>
          </a:p>
        </p:txBody>
      </p:sp>
      <p:sp>
        <p:nvSpPr>
          <p:cNvPr id="11" name="Point 3"/>
          <p:cNvSpPr txBox="1"/>
          <p:nvPr/>
        </p:nvSpPr>
        <p:spPr>
          <a:xfrm>
            <a:off x="8676436" y="5312663"/>
            <a:ext cx="2966618" cy="128016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>
              <a:lnSpc>
                <a:spcPct val="108000"/>
              </a:lnSpc>
              <a:spcAft>
                <a:spcPts val="400"/>
              </a:spcAft>
            </a:pPr>
            <a:r>
              <a:rPr sz="1700" b="1">
                <a:solidFill>
                  <a:srgbClr val="0D1824"/>
                </a:solidFill>
                <a:latin typeface="Arial"/>
              </a:rPr>
              <a:t>Update design</a:t>
            </a:r>
          </a:p>
          <a:p>
            <a:pPr algn="l">
              <a:lnSpc>
                <a:spcPct val="110000"/>
              </a:lnSpc>
            </a:pPr>
            <a:r>
              <a:rPr sz="1500" b="0">
                <a:solidFill>
                  <a:srgbClr val="3B4A5C"/>
                </a:solidFill>
                <a:latin typeface="Arial"/>
              </a:rPr>
              <a:t>Rebuild when you are ready: STEP, GA PDF and DXF.</a:t>
            </a:r>
          </a:p>
        </p:txBody>
      </p:sp>
      <p:sp>
        <p:nvSpPr>
          <p:cNvPr id="12" name="Footer"/>
          <p:cNvSpPr txBox="1"/>
          <p:nvPr/>
        </p:nvSpPr>
        <p:spPr>
          <a:xfrm>
            <a:off x="548640" y="6455664"/>
            <a:ext cx="5486400" cy="22860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>
              <a:lnSpc>
                <a:spcPct val="108000"/>
              </a:lnSpc>
            </a:pPr>
            <a:r>
              <a:rPr sz="1000" b="0">
                <a:solidFill>
                  <a:srgbClr val="5C6B7D"/>
                </a:solidFill>
                <a:latin typeface="Arial"/>
              </a:rPr>
              <a:t>Solaris Marine – Invictus CAD</a:t>
            </a:r>
          </a:p>
        </p:txBody>
      </p:sp>
      <p:sp>
        <p:nvSpPr>
          <p:cNvPr id="13" name="Footer right"/>
          <p:cNvSpPr txBox="1"/>
          <p:nvPr/>
        </p:nvSpPr>
        <p:spPr>
          <a:xfrm>
            <a:off x="5943600" y="6455664"/>
            <a:ext cx="5699455" cy="22860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r">
              <a:lnSpc>
                <a:spcPct val="108000"/>
              </a:lnSpc>
            </a:pPr>
            <a:r>
              <a:rPr sz="1000" b="0">
                <a:solidFill>
                  <a:srgbClr val="5C6B7D"/>
                </a:solidFill>
                <a:latin typeface="Arial"/>
              </a:rPr>
              <a:t>Screens: demo account, fictional data      9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48640" y="731520"/>
            <a:ext cx="9144000" cy="685800"/>
          </a:xfrm>
        </p:spPr>
        <p:txBody>
          <a:bodyPr wrap="square" lIns="0" rIns="0" tIns="0" bIns="0" anchor="t">
            <a:noAutofit/>
          </a:bodyPr>
          <a:lstStyle/>
          <a:p>
            <a:pPr algn="l">
              <a:lnSpc>
                <a:spcPct val="100000"/>
              </a:lnSpc>
            </a:pPr>
            <a:r>
              <a:rPr sz="3600" b="1">
                <a:solidFill>
                  <a:srgbClr val="0D1824"/>
                </a:solidFill>
                <a:latin typeface="Arial"/>
              </a:rPr>
              <a:t>One library of parts</a:t>
            </a:r>
          </a:p>
        </p:txBody>
      </p:sp>
      <p:sp>
        <p:nvSpPr>
          <p:cNvPr id="3" name="Kicker"/>
          <p:cNvSpPr txBox="1"/>
          <p:nvPr/>
        </p:nvSpPr>
        <p:spPr>
          <a:xfrm>
            <a:off x="548640" y="402336"/>
            <a:ext cx="7315200" cy="27432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>
              <a:lnSpc>
                <a:spcPct val="108000"/>
              </a:lnSpc>
            </a:pPr>
            <a:r>
              <a:rPr sz="1250" b="1" spc="220">
                <a:solidFill>
                  <a:srgbClr val="1A6DB5"/>
                </a:solidFill>
                <a:latin typeface="Arial"/>
              </a:rPr>
              <a:t>LIBRARY</a:t>
            </a:r>
          </a:p>
        </p:txBody>
      </p:sp>
      <p:sp>
        <p:nvSpPr>
          <p:cNvPr id="4" name="Live Today"/>
          <p:cNvSpPr/>
          <p:nvPr/>
        </p:nvSpPr>
        <p:spPr>
          <a:xfrm>
            <a:off x="10180015" y="402336"/>
            <a:ext cx="1463040" cy="310896"/>
          </a:xfrm>
          <a:prstGeom prst="roundRect">
            <a:avLst>
              <a:gd name="adj" fmla="val 50000"/>
            </a:avLst>
          </a:prstGeom>
          <a:solidFill>
            <a:srgbClr val="FFFFFF"/>
          </a:solidFill>
          <a:ln w="15875">
            <a:solidFill>
              <a:srgbClr val="1A7F45"/>
            </a:solidFill>
          </a:ln>
        </p:spPr>
        <p:txBody>
          <a:bodyPr rtlCol="0" anchor="ctr" wrap="square" lIns="0" rIns="0" tIns="0" bIns="0">
            <a:noAutofit/>
          </a:bodyPr>
          <a:lstStyle/>
          <a:p>
            <a:pPr algn="ctr"/>
            <a:r>
              <a:rPr sz="1100" b="1" spc="150">
                <a:solidFill>
                  <a:srgbClr val="1A7F45"/>
                </a:solidFill>
                <a:latin typeface="Arial"/>
              </a:rPr>
              <a:t>LIVE TODAY</a:t>
            </a:r>
          </a:p>
        </p:txBody>
      </p:sp>
      <p:pic>
        <p:nvPicPr>
          <p:cNvPr id="5" name="10_hose_reel" descr="3D model of the hose reel, 6 in in Studio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8640" y="1554480"/>
            <a:ext cx="2323490" cy="1508760"/>
          </a:xfrm>
          <a:prstGeom prst="rect">
            <a:avLst/>
          </a:prstGeom>
          <a:ln w="9525">
            <a:solidFill>
              <a:srgbClr val="C3CDDD"/>
            </a:solidFill>
          </a:ln>
        </p:spPr>
      </p:pic>
      <p:sp>
        <p:nvSpPr>
          <p:cNvPr id="6" name="Hose reel, 6 in"/>
          <p:cNvSpPr txBox="1"/>
          <p:nvPr/>
        </p:nvSpPr>
        <p:spPr>
          <a:xfrm>
            <a:off x="548640" y="3136391"/>
            <a:ext cx="2323490" cy="68580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>
              <a:lnSpc>
                <a:spcPct val="108000"/>
              </a:lnSpc>
              <a:spcAft>
                <a:spcPts val="100"/>
              </a:spcAft>
            </a:pPr>
            <a:r>
              <a:rPr sz="1400" b="1">
                <a:solidFill>
                  <a:srgbClr val="0D1824"/>
                </a:solidFill>
                <a:latin typeface="Arial"/>
              </a:rPr>
              <a:t>Hose reel, 6 in</a:t>
            </a:r>
          </a:p>
          <a:p>
            <a:pPr algn="l">
              <a:lnSpc>
                <a:spcPct val="108000"/>
              </a:lnSpc>
            </a:pPr>
            <a:r>
              <a:rPr sz="1250" b="0">
                <a:solidFill>
                  <a:srgbClr val="3B4A5C"/>
                </a:solidFill>
                <a:latin typeface="Arial"/>
              </a:rPr>
              <a:t>4,090 kg  ·  S275</a:t>
            </a:r>
          </a:p>
          <a:p>
            <a:pPr algn="l">
              <a:lnSpc>
                <a:spcPct val="108000"/>
              </a:lnSpc>
            </a:pPr>
            <a:r>
              <a:rPr sz="1200" b="0">
                <a:solidFill>
                  <a:srgbClr val="5C6B7D"/>
                </a:solidFill>
                <a:latin typeface="Arial"/>
              </a:rPr>
              <a:t>Mass: estimate</a:t>
            </a:r>
          </a:p>
        </p:txBody>
      </p:sp>
      <p:pic>
        <p:nvPicPr>
          <p:cNvPr id="7" name="10_float_collar" descr="3D model of the float collar, 4 in in Studio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472281" y="1554480"/>
            <a:ext cx="2323490" cy="1508760"/>
          </a:xfrm>
          <a:prstGeom prst="rect">
            <a:avLst/>
          </a:prstGeom>
          <a:ln w="9525">
            <a:solidFill>
              <a:srgbClr val="C3CDDD"/>
            </a:solidFill>
          </a:ln>
        </p:spPr>
      </p:pic>
      <p:sp>
        <p:nvSpPr>
          <p:cNvPr id="8" name="Float collar, 4 in"/>
          <p:cNvSpPr txBox="1"/>
          <p:nvPr/>
        </p:nvSpPr>
        <p:spPr>
          <a:xfrm>
            <a:off x="3472281" y="3136391"/>
            <a:ext cx="2323490" cy="68580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>
              <a:lnSpc>
                <a:spcPct val="108000"/>
              </a:lnSpc>
              <a:spcAft>
                <a:spcPts val="100"/>
              </a:spcAft>
            </a:pPr>
            <a:r>
              <a:rPr sz="1400" b="1">
                <a:solidFill>
                  <a:srgbClr val="0D1824"/>
                </a:solidFill>
                <a:latin typeface="Arial"/>
              </a:rPr>
              <a:t>Float collar, 4 in</a:t>
            </a:r>
          </a:p>
          <a:p>
            <a:pPr algn="l">
              <a:lnSpc>
                <a:spcPct val="108000"/>
              </a:lnSpc>
            </a:pPr>
            <a:r>
              <a:rPr sz="1250" b="0">
                <a:solidFill>
                  <a:srgbClr val="3B4A5C"/>
                </a:solidFill>
                <a:latin typeface="Arial"/>
              </a:rPr>
              <a:t>19.06 kg  ·  HDPE</a:t>
            </a:r>
          </a:p>
          <a:p>
            <a:pPr algn="l">
              <a:lnSpc>
                <a:spcPct val="108000"/>
              </a:lnSpc>
            </a:pPr>
            <a:r>
              <a:rPr sz="1200" b="0">
                <a:solidFill>
                  <a:srgbClr val="5C6B7D"/>
                </a:solidFill>
                <a:latin typeface="Arial"/>
              </a:rPr>
              <a:t>Mass: on the drawing</a:t>
            </a:r>
          </a:p>
        </p:txBody>
      </p:sp>
      <p:pic>
        <p:nvPicPr>
          <p:cNvPr id="9" name="10_flange" descr="3D model of the api 6a flange, 6 in in Studio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395923" y="1554480"/>
            <a:ext cx="2323490" cy="1508760"/>
          </a:xfrm>
          <a:prstGeom prst="rect">
            <a:avLst/>
          </a:prstGeom>
          <a:ln w="9525">
            <a:solidFill>
              <a:srgbClr val="C3CDDD"/>
            </a:solidFill>
          </a:ln>
        </p:spPr>
      </p:pic>
      <p:sp>
        <p:nvSpPr>
          <p:cNvPr id="10" name="API 6A flange, 6 in"/>
          <p:cNvSpPr txBox="1"/>
          <p:nvPr/>
        </p:nvSpPr>
        <p:spPr>
          <a:xfrm>
            <a:off x="6395923" y="3136391"/>
            <a:ext cx="2323490" cy="68580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>
              <a:lnSpc>
                <a:spcPct val="108000"/>
              </a:lnSpc>
              <a:spcAft>
                <a:spcPts val="100"/>
              </a:spcAft>
            </a:pPr>
            <a:r>
              <a:rPr sz="1400" b="1">
                <a:solidFill>
                  <a:srgbClr val="0D1824"/>
                </a:solidFill>
                <a:latin typeface="Arial"/>
              </a:rPr>
              <a:t>API 6A flange, 6 in</a:t>
            </a:r>
          </a:p>
          <a:p>
            <a:pPr algn="l">
              <a:lnSpc>
                <a:spcPct val="108000"/>
              </a:lnSpc>
            </a:pPr>
            <a:r>
              <a:rPr sz="1250" b="0">
                <a:solidFill>
                  <a:srgbClr val="3B4A5C"/>
                </a:solidFill>
                <a:latin typeface="Arial"/>
              </a:rPr>
              <a:t>58.35 kg  ·  SS316</a:t>
            </a:r>
          </a:p>
          <a:p>
            <a:pPr algn="l">
              <a:lnSpc>
                <a:spcPct val="108000"/>
              </a:lnSpc>
            </a:pPr>
            <a:r>
              <a:rPr sz="1200" b="0">
                <a:solidFill>
                  <a:srgbClr val="5C6B7D"/>
                </a:solidFill>
                <a:latin typeface="Arial"/>
              </a:rPr>
              <a:t>Mass: estimate</a:t>
            </a:r>
          </a:p>
        </p:txBody>
      </p:sp>
      <p:pic>
        <p:nvPicPr>
          <p:cNvPr id="11" name="10_kenter_shackle" descr="3D model of the kenter shackle, 76 mm in Studio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319564" y="1554480"/>
            <a:ext cx="2323490" cy="1508760"/>
          </a:xfrm>
          <a:prstGeom prst="rect">
            <a:avLst/>
          </a:prstGeom>
          <a:ln w="9525">
            <a:solidFill>
              <a:srgbClr val="C3CDDD"/>
            </a:solidFill>
          </a:ln>
        </p:spPr>
      </p:pic>
      <p:sp>
        <p:nvSpPr>
          <p:cNvPr id="12" name="Kenter shackle, 76 mm"/>
          <p:cNvSpPr txBox="1"/>
          <p:nvPr/>
        </p:nvSpPr>
        <p:spPr>
          <a:xfrm>
            <a:off x="9319564" y="3136391"/>
            <a:ext cx="2323490" cy="68580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>
              <a:lnSpc>
                <a:spcPct val="108000"/>
              </a:lnSpc>
              <a:spcAft>
                <a:spcPts val="100"/>
              </a:spcAft>
            </a:pPr>
            <a:r>
              <a:rPr sz="1400" b="1">
                <a:solidFill>
                  <a:srgbClr val="0D1824"/>
                </a:solidFill>
                <a:latin typeface="Arial"/>
              </a:rPr>
              <a:t>Kenter shackle, 76 mm</a:t>
            </a:r>
          </a:p>
          <a:p>
            <a:pPr algn="l">
              <a:lnSpc>
                <a:spcPct val="108000"/>
              </a:lnSpc>
            </a:pPr>
            <a:r>
              <a:rPr sz="1250" b="0">
                <a:solidFill>
                  <a:srgbClr val="3B4A5C"/>
                </a:solidFill>
                <a:latin typeface="Arial"/>
              </a:rPr>
              <a:t>43.54 kg  ·  carbon steel</a:t>
            </a:r>
          </a:p>
          <a:p>
            <a:pPr algn="l">
              <a:lnSpc>
                <a:spcPct val="108000"/>
              </a:lnSpc>
            </a:pPr>
            <a:r>
              <a:rPr sz="1200" b="0">
                <a:solidFill>
                  <a:srgbClr val="5C6B7D"/>
                </a:solidFill>
                <a:latin typeface="Arial"/>
              </a:rPr>
              <a:t>Mass: estimate</a:t>
            </a:r>
          </a:p>
        </p:txBody>
      </p:sp>
      <p:pic>
        <p:nvPicPr>
          <p:cNvPr id="13" name="10_bollard" descr="3D model of the bollard, 300 mm in Studio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48640" y="4050791"/>
            <a:ext cx="2323490" cy="1508760"/>
          </a:xfrm>
          <a:prstGeom prst="rect">
            <a:avLst/>
          </a:prstGeom>
          <a:ln w="9525">
            <a:solidFill>
              <a:srgbClr val="C3CDDD"/>
            </a:solidFill>
          </a:ln>
        </p:spPr>
      </p:pic>
      <p:sp>
        <p:nvSpPr>
          <p:cNvPr id="14" name="Bollard, 300 mm"/>
          <p:cNvSpPr txBox="1"/>
          <p:nvPr/>
        </p:nvSpPr>
        <p:spPr>
          <a:xfrm>
            <a:off x="548640" y="5632704"/>
            <a:ext cx="2323490" cy="68580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>
              <a:lnSpc>
                <a:spcPct val="108000"/>
              </a:lnSpc>
              <a:spcAft>
                <a:spcPts val="100"/>
              </a:spcAft>
            </a:pPr>
            <a:r>
              <a:rPr sz="1400" b="1">
                <a:solidFill>
                  <a:srgbClr val="0D1824"/>
                </a:solidFill>
                <a:latin typeface="Arial"/>
              </a:rPr>
              <a:t>Bollard, 300 mm</a:t>
            </a:r>
          </a:p>
          <a:p>
            <a:pPr algn="l">
              <a:lnSpc>
                <a:spcPct val="108000"/>
              </a:lnSpc>
            </a:pPr>
            <a:r>
              <a:rPr sz="1250" b="0">
                <a:solidFill>
                  <a:srgbClr val="3B4A5C"/>
                </a:solidFill>
                <a:latin typeface="Arial"/>
              </a:rPr>
              <a:t>2,264.76 kg  ·  SS316</a:t>
            </a:r>
          </a:p>
          <a:p>
            <a:pPr algn="l">
              <a:lnSpc>
                <a:spcPct val="108000"/>
              </a:lnSpc>
            </a:pPr>
            <a:r>
              <a:rPr sz="1200" b="0">
                <a:solidFill>
                  <a:srgbClr val="5C6B7D"/>
                </a:solidFill>
                <a:latin typeface="Arial"/>
              </a:rPr>
              <a:t>Mass: estimate</a:t>
            </a:r>
          </a:p>
        </p:txBody>
      </p:sp>
      <p:pic>
        <p:nvPicPr>
          <p:cNvPr id="15" name="10_deck_cleat" descr="3D model of the deck cleat, 250 mm in Studio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472281" y="4050791"/>
            <a:ext cx="2323490" cy="1508760"/>
          </a:xfrm>
          <a:prstGeom prst="rect">
            <a:avLst/>
          </a:prstGeom>
          <a:ln w="9525">
            <a:solidFill>
              <a:srgbClr val="C3CDDD"/>
            </a:solidFill>
          </a:ln>
        </p:spPr>
      </p:pic>
      <p:sp>
        <p:nvSpPr>
          <p:cNvPr id="16" name="Deck cleat, 250 mm"/>
          <p:cNvSpPr txBox="1"/>
          <p:nvPr/>
        </p:nvSpPr>
        <p:spPr>
          <a:xfrm>
            <a:off x="3472281" y="5632704"/>
            <a:ext cx="2323490" cy="68580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>
              <a:lnSpc>
                <a:spcPct val="108000"/>
              </a:lnSpc>
              <a:spcAft>
                <a:spcPts val="100"/>
              </a:spcAft>
            </a:pPr>
            <a:r>
              <a:rPr sz="1400" b="1">
                <a:solidFill>
                  <a:srgbClr val="0D1824"/>
                </a:solidFill>
                <a:latin typeface="Arial"/>
              </a:rPr>
              <a:t>Deck cleat, 250 mm</a:t>
            </a:r>
          </a:p>
          <a:p>
            <a:pPr algn="l">
              <a:lnSpc>
                <a:spcPct val="108000"/>
              </a:lnSpc>
            </a:pPr>
            <a:r>
              <a:rPr sz="1250" b="0">
                <a:solidFill>
                  <a:srgbClr val="3B4A5C"/>
                </a:solidFill>
                <a:latin typeface="Arial"/>
              </a:rPr>
              <a:t>671.53 kg  ·  SS316</a:t>
            </a:r>
          </a:p>
          <a:p>
            <a:pPr algn="l">
              <a:lnSpc>
                <a:spcPct val="108000"/>
              </a:lnSpc>
            </a:pPr>
            <a:r>
              <a:rPr sz="1200" b="0">
                <a:solidFill>
                  <a:srgbClr val="5C6B7D"/>
                </a:solidFill>
                <a:latin typeface="Arial"/>
              </a:rPr>
              <a:t>Mass: estimate</a:t>
            </a:r>
          </a:p>
        </p:txBody>
      </p:sp>
      <p:pic>
        <p:nvPicPr>
          <p:cNvPr id="17" name="10_pad_eye" descr="3D model of the pad eye, 36 mm in Studio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395923" y="4050791"/>
            <a:ext cx="2323490" cy="1508760"/>
          </a:xfrm>
          <a:prstGeom prst="rect">
            <a:avLst/>
          </a:prstGeom>
          <a:ln w="9525">
            <a:solidFill>
              <a:srgbClr val="C3CDDD"/>
            </a:solidFill>
          </a:ln>
        </p:spPr>
      </p:pic>
      <p:sp>
        <p:nvSpPr>
          <p:cNvPr id="18" name="Pad eye, 36 mm"/>
          <p:cNvSpPr txBox="1"/>
          <p:nvPr/>
        </p:nvSpPr>
        <p:spPr>
          <a:xfrm>
            <a:off x="6395923" y="5632704"/>
            <a:ext cx="2323490" cy="68580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>
              <a:lnSpc>
                <a:spcPct val="108000"/>
              </a:lnSpc>
              <a:spcAft>
                <a:spcPts val="100"/>
              </a:spcAft>
            </a:pPr>
            <a:r>
              <a:rPr sz="1400" b="1">
                <a:solidFill>
                  <a:srgbClr val="0D1824"/>
                </a:solidFill>
                <a:latin typeface="Arial"/>
              </a:rPr>
              <a:t>Pad eye, 36 mm</a:t>
            </a:r>
          </a:p>
          <a:p>
            <a:pPr algn="l">
              <a:lnSpc>
                <a:spcPct val="108000"/>
              </a:lnSpc>
            </a:pPr>
            <a:r>
              <a:rPr sz="1250" b="0">
                <a:solidFill>
                  <a:srgbClr val="3B4A5C"/>
                </a:solidFill>
                <a:latin typeface="Arial"/>
              </a:rPr>
              <a:t>23.43 kg  ·  S355</a:t>
            </a:r>
          </a:p>
          <a:p>
            <a:pPr algn="l">
              <a:lnSpc>
                <a:spcPct val="108000"/>
              </a:lnSpc>
            </a:pPr>
            <a:r>
              <a:rPr sz="1200" b="0">
                <a:solidFill>
                  <a:srgbClr val="5C6B7D"/>
                </a:solidFill>
                <a:latin typeface="Arial"/>
              </a:rPr>
              <a:t>Mass: estimate</a:t>
            </a:r>
          </a:p>
        </p:txBody>
      </p:sp>
      <p:pic>
        <p:nvPicPr>
          <p:cNvPr id="19" name="10_shackle" descr="3D model of the shackle, 36 mm in Studio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9319564" y="4050791"/>
            <a:ext cx="2323490" cy="1508760"/>
          </a:xfrm>
          <a:prstGeom prst="rect">
            <a:avLst/>
          </a:prstGeom>
          <a:ln w="9525">
            <a:solidFill>
              <a:srgbClr val="C3CDDD"/>
            </a:solidFill>
          </a:ln>
        </p:spPr>
      </p:pic>
      <p:sp>
        <p:nvSpPr>
          <p:cNvPr id="20" name="Shackle, 36 mm"/>
          <p:cNvSpPr txBox="1"/>
          <p:nvPr/>
        </p:nvSpPr>
        <p:spPr>
          <a:xfrm>
            <a:off x="9319564" y="5632704"/>
            <a:ext cx="2323490" cy="68580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>
              <a:lnSpc>
                <a:spcPct val="108000"/>
              </a:lnSpc>
              <a:spcAft>
                <a:spcPts val="100"/>
              </a:spcAft>
            </a:pPr>
            <a:r>
              <a:rPr sz="1400" b="1">
                <a:solidFill>
                  <a:srgbClr val="0D1824"/>
                </a:solidFill>
                <a:latin typeface="Arial"/>
              </a:rPr>
              <a:t>Shackle, 36 mm</a:t>
            </a:r>
          </a:p>
          <a:p>
            <a:pPr algn="l">
              <a:lnSpc>
                <a:spcPct val="108000"/>
              </a:lnSpc>
            </a:pPr>
            <a:r>
              <a:rPr sz="1250" b="0">
                <a:solidFill>
                  <a:srgbClr val="3B4A5C"/>
                </a:solidFill>
                <a:latin typeface="Arial"/>
              </a:rPr>
              <a:t>4.74 kg  ·  carbon steel</a:t>
            </a:r>
          </a:p>
          <a:p>
            <a:pPr algn="l">
              <a:lnSpc>
                <a:spcPct val="108000"/>
              </a:lnSpc>
            </a:pPr>
            <a:r>
              <a:rPr sz="1200" b="0">
                <a:solidFill>
                  <a:srgbClr val="5C6B7D"/>
                </a:solidFill>
                <a:latin typeface="Arial"/>
              </a:rPr>
              <a:t>Mass: estimate</a:t>
            </a:r>
          </a:p>
        </p:txBody>
      </p:sp>
      <p:sp>
        <p:nvSpPr>
          <p:cNvPr id="21" name="Footer"/>
          <p:cNvSpPr txBox="1"/>
          <p:nvPr/>
        </p:nvSpPr>
        <p:spPr>
          <a:xfrm>
            <a:off x="548640" y="6455664"/>
            <a:ext cx="5486400" cy="22860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>
              <a:lnSpc>
                <a:spcPct val="108000"/>
              </a:lnSpc>
            </a:pPr>
            <a:r>
              <a:rPr sz="1000" b="0">
                <a:solidFill>
                  <a:srgbClr val="5C6B7D"/>
                </a:solidFill>
                <a:latin typeface="Arial"/>
              </a:rPr>
              <a:t>Solaris Marine – Invictus CAD</a:t>
            </a:r>
          </a:p>
        </p:txBody>
      </p:sp>
      <p:sp>
        <p:nvSpPr>
          <p:cNvPr id="22" name="Footer right"/>
          <p:cNvSpPr txBox="1"/>
          <p:nvPr/>
        </p:nvSpPr>
        <p:spPr>
          <a:xfrm>
            <a:off x="5943600" y="6455664"/>
            <a:ext cx="5699455" cy="22860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r">
              <a:lnSpc>
                <a:spcPct val="108000"/>
              </a:lnSpc>
            </a:pPr>
            <a:r>
              <a:rPr sz="1000" b="0">
                <a:solidFill>
                  <a:srgbClr val="5C6B7D"/>
                </a:solidFill>
                <a:latin typeface="Arial"/>
              </a:rPr>
              <a:t>Screens: demo account, fictional data      10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48640" y="731520"/>
            <a:ext cx="9144000" cy="685800"/>
          </a:xfrm>
        </p:spPr>
        <p:txBody>
          <a:bodyPr wrap="square" lIns="0" rIns="0" tIns="0" bIns="0" anchor="t">
            <a:noAutofit/>
          </a:bodyPr>
          <a:lstStyle/>
          <a:p>
            <a:pPr algn="l">
              <a:lnSpc>
                <a:spcPct val="100000"/>
              </a:lnSpc>
            </a:pPr>
            <a:r>
              <a:rPr sz="3600" b="1">
                <a:solidFill>
                  <a:srgbClr val="0D1824"/>
                </a:solidFill>
                <a:latin typeface="Arial"/>
              </a:rPr>
              <a:t>The Copilot proposes. You decide.</a:t>
            </a:r>
          </a:p>
        </p:txBody>
      </p:sp>
      <p:sp>
        <p:nvSpPr>
          <p:cNvPr id="3" name="Kicker"/>
          <p:cNvSpPr txBox="1"/>
          <p:nvPr/>
        </p:nvSpPr>
        <p:spPr>
          <a:xfrm>
            <a:off x="548640" y="402336"/>
            <a:ext cx="7315200" cy="27432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>
              <a:lnSpc>
                <a:spcPct val="108000"/>
              </a:lnSpc>
            </a:pPr>
            <a:r>
              <a:rPr sz="1250" b="1" spc="220">
                <a:solidFill>
                  <a:srgbClr val="1A6DB5"/>
                </a:solidFill>
                <a:latin typeface="Arial"/>
              </a:rPr>
              <a:t>COPILOT</a:t>
            </a:r>
          </a:p>
        </p:txBody>
      </p:sp>
      <p:sp>
        <p:nvSpPr>
          <p:cNvPr id="4" name="Live Today"/>
          <p:cNvSpPr/>
          <p:nvPr/>
        </p:nvSpPr>
        <p:spPr>
          <a:xfrm>
            <a:off x="10180015" y="402336"/>
            <a:ext cx="1463040" cy="310896"/>
          </a:xfrm>
          <a:prstGeom prst="roundRect">
            <a:avLst>
              <a:gd name="adj" fmla="val 50000"/>
            </a:avLst>
          </a:prstGeom>
          <a:solidFill>
            <a:srgbClr val="FFFFFF"/>
          </a:solidFill>
          <a:ln w="15875">
            <a:solidFill>
              <a:srgbClr val="1A7F45"/>
            </a:solidFill>
          </a:ln>
        </p:spPr>
        <p:txBody>
          <a:bodyPr rtlCol="0" anchor="ctr" wrap="square" lIns="0" rIns="0" tIns="0" bIns="0">
            <a:noAutofit/>
          </a:bodyPr>
          <a:lstStyle/>
          <a:p>
            <a:pPr algn="ctr"/>
            <a:r>
              <a:rPr sz="1100" b="1" spc="150">
                <a:solidFill>
                  <a:srgbClr val="1A7F45"/>
                </a:solidFill>
                <a:latin typeface="Arial"/>
              </a:rPr>
              <a:t>LIVE TODAY</a:t>
            </a:r>
          </a:p>
        </p:txBody>
      </p:sp>
      <p:pic>
        <p:nvPicPr>
          <p:cNvPr id="5" name="11_copilot" descr="Copilot panel: asked to make the hose 45 m per reel, it proposes hose length 40 m to 45 m as a card, applied as a draft, with Undo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646276" y="1481328"/>
            <a:ext cx="3996778" cy="4800600"/>
          </a:xfrm>
          <a:prstGeom prst="rect">
            <a:avLst/>
          </a:prstGeom>
          <a:ln w="9525">
            <a:solidFill>
              <a:srgbClr val="C3CDDD"/>
            </a:solidFill>
          </a:ln>
        </p:spPr>
      </p:pic>
      <p:sp>
        <p:nvSpPr>
          <p:cNvPr id="6" name="Item 1"/>
          <p:cNvSpPr/>
          <p:nvPr/>
        </p:nvSpPr>
        <p:spPr>
          <a:xfrm>
            <a:off x="548640" y="1600200"/>
            <a:ext cx="402336" cy="402336"/>
          </a:xfrm>
          <a:prstGeom prst="ellipse">
            <a:avLst/>
          </a:prstGeom>
          <a:solidFill>
            <a:srgbClr val="FFFFFF"/>
          </a:solidFill>
          <a:ln w="19050">
            <a:solidFill>
              <a:srgbClr val="0D1824"/>
            </a:solidFill>
          </a:ln>
        </p:spPr>
        <p:txBody>
          <a:bodyPr rtlCol="0" anchor="ctr" wrap="square" lIns="0" rIns="0" tIns="0" bIns="0">
            <a:noAutofit/>
          </a:bodyPr>
          <a:lstStyle/>
          <a:p>
            <a:pPr algn="ctr"/>
            <a:r>
              <a:rPr sz="1400" b="1">
                <a:solidFill>
                  <a:srgbClr val="0D1824"/>
                </a:solidFill>
                <a:latin typeface="Arial"/>
              </a:rPr>
              <a:t>1</a:t>
            </a:r>
          </a:p>
        </p:txBody>
      </p:sp>
      <p:sp>
        <p:nvSpPr>
          <p:cNvPr id="7" name="Point 1"/>
          <p:cNvSpPr txBox="1"/>
          <p:nvPr/>
        </p:nvSpPr>
        <p:spPr>
          <a:xfrm>
            <a:off x="1097280" y="1618488"/>
            <a:ext cx="6000356" cy="128016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>
              <a:lnSpc>
                <a:spcPct val="108000"/>
              </a:lnSpc>
              <a:spcAft>
                <a:spcPts val="400"/>
              </a:spcAft>
            </a:pPr>
            <a:r>
              <a:rPr sz="1900" b="1">
                <a:solidFill>
                  <a:srgbClr val="0D1824"/>
                </a:solidFill>
                <a:latin typeface="Arial"/>
              </a:rPr>
              <a:t>A proposal, never a silent edit</a:t>
            </a:r>
          </a:p>
          <a:p>
            <a:pPr algn="l">
              <a:lnSpc>
                <a:spcPct val="110000"/>
              </a:lnSpc>
            </a:pPr>
            <a:r>
              <a:rPr sz="1600" b="0">
                <a:solidFill>
                  <a:srgbClr val="3B4A5C"/>
                </a:solidFill>
                <a:latin typeface="Arial"/>
              </a:rPr>
              <a:t>A change comes back as a card: the old value, the new one and why. Nothing changes until you Apply. Undo puts it back.</a:t>
            </a:r>
          </a:p>
        </p:txBody>
      </p:sp>
      <p:sp>
        <p:nvSpPr>
          <p:cNvPr id="8" name="Item 2"/>
          <p:cNvSpPr/>
          <p:nvPr/>
        </p:nvSpPr>
        <p:spPr>
          <a:xfrm>
            <a:off x="548640" y="3154680"/>
            <a:ext cx="402336" cy="402336"/>
          </a:xfrm>
          <a:prstGeom prst="ellipse">
            <a:avLst/>
          </a:prstGeom>
          <a:solidFill>
            <a:srgbClr val="FFFFFF"/>
          </a:solidFill>
          <a:ln w="19050">
            <a:solidFill>
              <a:srgbClr val="0D1824"/>
            </a:solidFill>
          </a:ln>
        </p:spPr>
        <p:txBody>
          <a:bodyPr rtlCol="0" anchor="ctr" wrap="square" lIns="0" rIns="0" tIns="0" bIns="0">
            <a:noAutofit/>
          </a:bodyPr>
          <a:lstStyle/>
          <a:p>
            <a:pPr algn="ctr"/>
            <a:r>
              <a:rPr sz="1400" b="1">
                <a:solidFill>
                  <a:srgbClr val="0D1824"/>
                </a:solidFill>
                <a:latin typeface="Arial"/>
              </a:rPr>
              <a:t>2</a:t>
            </a:r>
          </a:p>
        </p:txBody>
      </p:sp>
      <p:sp>
        <p:nvSpPr>
          <p:cNvPr id="9" name="Point 2"/>
          <p:cNvSpPr txBox="1"/>
          <p:nvPr/>
        </p:nvSpPr>
        <p:spPr>
          <a:xfrm>
            <a:off x="1097280" y="3172968"/>
            <a:ext cx="6000356" cy="128016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>
              <a:lnSpc>
                <a:spcPct val="108000"/>
              </a:lnSpc>
              <a:spcAft>
                <a:spcPts val="400"/>
              </a:spcAft>
            </a:pPr>
            <a:r>
              <a:rPr sz="1900" b="1">
                <a:solidFill>
                  <a:srgbClr val="0D1824"/>
                </a:solidFill>
                <a:latin typeface="Arial"/>
              </a:rPr>
              <a:t>Answers from the job, with sources</a:t>
            </a:r>
          </a:p>
          <a:p>
            <a:pPr algn="l">
              <a:lnSpc>
                <a:spcPct val="110000"/>
              </a:lnSpc>
            </a:pPr>
            <a:r>
              <a:rPr sz="1600" b="0">
                <a:solidFill>
                  <a:srgbClr val="3B4A5C"/>
                </a:solidFill>
                <a:latin typeface="Arial"/>
              </a:rPr>
              <a:t>It works from the job's own data. Each figure carries a source; click it and that page opens.</a:t>
            </a:r>
          </a:p>
        </p:txBody>
      </p:sp>
      <p:sp>
        <p:nvSpPr>
          <p:cNvPr id="10" name="Item 3"/>
          <p:cNvSpPr/>
          <p:nvPr/>
        </p:nvSpPr>
        <p:spPr>
          <a:xfrm>
            <a:off x="548640" y="4617720"/>
            <a:ext cx="402336" cy="402336"/>
          </a:xfrm>
          <a:prstGeom prst="ellipse">
            <a:avLst/>
          </a:prstGeom>
          <a:solidFill>
            <a:srgbClr val="FFFFFF"/>
          </a:solidFill>
          <a:ln w="19050">
            <a:solidFill>
              <a:srgbClr val="0D1824"/>
            </a:solidFill>
          </a:ln>
        </p:spPr>
        <p:txBody>
          <a:bodyPr rtlCol="0" anchor="ctr" wrap="square" lIns="0" rIns="0" tIns="0" bIns="0">
            <a:noAutofit/>
          </a:bodyPr>
          <a:lstStyle/>
          <a:p>
            <a:pPr algn="ctr"/>
            <a:r>
              <a:rPr sz="1400" b="1">
                <a:solidFill>
                  <a:srgbClr val="0D1824"/>
                </a:solidFill>
                <a:latin typeface="Arial"/>
              </a:rPr>
              <a:t>3</a:t>
            </a:r>
          </a:p>
        </p:txBody>
      </p:sp>
      <p:sp>
        <p:nvSpPr>
          <p:cNvPr id="11" name="Point 3"/>
          <p:cNvSpPr txBox="1"/>
          <p:nvPr/>
        </p:nvSpPr>
        <p:spPr>
          <a:xfrm>
            <a:off x="1097280" y="4636007"/>
            <a:ext cx="6000356" cy="128016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>
              <a:lnSpc>
                <a:spcPct val="108000"/>
              </a:lnSpc>
              <a:spcAft>
                <a:spcPts val="400"/>
              </a:spcAft>
            </a:pPr>
            <a:r>
              <a:rPr sz="1900" b="1">
                <a:solidFill>
                  <a:srgbClr val="0D1824"/>
                </a:solidFill>
                <a:latin typeface="Arial"/>
              </a:rPr>
              <a:t>Says what it could not find</a:t>
            </a:r>
          </a:p>
          <a:p>
            <a:pPr algn="l">
              <a:lnSpc>
                <a:spcPct val="110000"/>
              </a:lnSpc>
            </a:pPr>
            <a:r>
              <a:rPr sz="1600" b="0">
                <a:solidFill>
                  <a:srgbClr val="3B4A5C"/>
                </a:solidFill>
                <a:latin typeface="Arial"/>
              </a:rPr>
              <a:t>Missing values are marked 'check' and asked for, never assumed.</a:t>
            </a:r>
          </a:p>
        </p:txBody>
      </p:sp>
      <p:sp>
        <p:nvSpPr>
          <p:cNvPr id="12" name="Footer"/>
          <p:cNvSpPr txBox="1"/>
          <p:nvPr/>
        </p:nvSpPr>
        <p:spPr>
          <a:xfrm>
            <a:off x="548640" y="6455664"/>
            <a:ext cx="5486400" cy="22860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>
              <a:lnSpc>
                <a:spcPct val="108000"/>
              </a:lnSpc>
            </a:pPr>
            <a:r>
              <a:rPr sz="1000" b="0">
                <a:solidFill>
                  <a:srgbClr val="5C6B7D"/>
                </a:solidFill>
                <a:latin typeface="Arial"/>
              </a:rPr>
              <a:t>Solaris Marine – Invictus CAD</a:t>
            </a:r>
          </a:p>
        </p:txBody>
      </p:sp>
      <p:sp>
        <p:nvSpPr>
          <p:cNvPr id="13" name="Footer right"/>
          <p:cNvSpPr txBox="1"/>
          <p:nvPr/>
        </p:nvSpPr>
        <p:spPr>
          <a:xfrm>
            <a:off x="5943600" y="6455664"/>
            <a:ext cx="5699455" cy="22860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r">
              <a:lnSpc>
                <a:spcPct val="108000"/>
              </a:lnSpc>
            </a:pPr>
            <a:r>
              <a:rPr sz="1000" b="0">
                <a:solidFill>
                  <a:srgbClr val="5C6B7D"/>
                </a:solidFill>
                <a:latin typeface="Arial"/>
              </a:rPr>
              <a:t>Screens: demo account, fictional data      11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48640" y="731520"/>
            <a:ext cx="9144000" cy="685800"/>
          </a:xfrm>
        </p:spPr>
        <p:txBody>
          <a:bodyPr wrap="square" lIns="0" rIns="0" tIns="0" bIns="0" anchor="t">
            <a:noAutofit/>
          </a:bodyPr>
          <a:lstStyle/>
          <a:p>
            <a:pPr algn="l">
              <a:lnSpc>
                <a:spcPct val="100000"/>
              </a:lnSpc>
            </a:pPr>
            <a:r>
              <a:rPr sz="3600" b="1">
                <a:solidFill>
                  <a:srgbClr val="0D1824"/>
                </a:solidFill>
                <a:latin typeface="Arial"/>
              </a:rPr>
              <a:t>Every number shows its working</a:t>
            </a:r>
          </a:p>
        </p:txBody>
      </p:sp>
      <p:sp>
        <p:nvSpPr>
          <p:cNvPr id="3" name="Kicker"/>
          <p:cNvSpPr txBox="1"/>
          <p:nvPr/>
        </p:nvSpPr>
        <p:spPr>
          <a:xfrm>
            <a:off x="548640" y="402336"/>
            <a:ext cx="7315200" cy="27432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>
              <a:lnSpc>
                <a:spcPct val="108000"/>
              </a:lnSpc>
            </a:pPr>
            <a:r>
              <a:rPr sz="1250" b="1" spc="220">
                <a:solidFill>
                  <a:srgbClr val="1A6DB5"/>
                </a:solidFill>
                <a:latin typeface="Arial"/>
              </a:rPr>
              <a:t>ENGINEERING</a:t>
            </a:r>
          </a:p>
        </p:txBody>
      </p:sp>
      <p:sp>
        <p:nvSpPr>
          <p:cNvPr id="4" name="Live Today"/>
          <p:cNvSpPr/>
          <p:nvPr/>
        </p:nvSpPr>
        <p:spPr>
          <a:xfrm>
            <a:off x="10180015" y="402336"/>
            <a:ext cx="1463040" cy="310896"/>
          </a:xfrm>
          <a:prstGeom prst="roundRect">
            <a:avLst>
              <a:gd name="adj" fmla="val 50000"/>
            </a:avLst>
          </a:prstGeom>
          <a:solidFill>
            <a:srgbClr val="FFFFFF"/>
          </a:solidFill>
          <a:ln w="15875">
            <a:solidFill>
              <a:srgbClr val="1A7F45"/>
            </a:solidFill>
          </a:ln>
        </p:spPr>
        <p:txBody>
          <a:bodyPr rtlCol="0" anchor="ctr" wrap="square" lIns="0" rIns="0" tIns="0" bIns="0">
            <a:noAutofit/>
          </a:bodyPr>
          <a:lstStyle/>
          <a:p>
            <a:pPr algn="ctr"/>
            <a:r>
              <a:rPr sz="1100" b="1" spc="150">
                <a:solidFill>
                  <a:srgbClr val="1A7F45"/>
                </a:solidFill>
                <a:latin typeface="Arial"/>
              </a:rPr>
              <a:t>LIVE TODAY</a:t>
            </a:r>
          </a:p>
        </p:txBody>
      </p:sp>
      <p:sp>
        <p:nvSpPr>
          <p:cNvPr id="5" name="Caption"/>
          <p:cNvSpPr txBox="1"/>
          <p:nvPr/>
        </p:nvSpPr>
        <p:spPr>
          <a:xfrm>
            <a:off x="548640" y="1572768"/>
            <a:ext cx="5989320" cy="27432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>
              <a:lnSpc>
                <a:spcPct val="108000"/>
              </a:lnSpc>
            </a:pPr>
            <a:r>
              <a:rPr sz="1150" b="1" spc="120">
                <a:solidFill>
                  <a:srgbClr val="5C6B7D"/>
                </a:solidFill>
                <a:latin typeface="Arial"/>
              </a:rPr>
              <a:t>REEL  ·  EVERY INPUT WITH ITS SOURCE, EVERY STEP</a:t>
            </a:r>
          </a:p>
        </p:txBody>
      </p:sp>
      <p:pic>
        <p:nvPicPr>
          <p:cNvPr id="6" name="12_reel_working" descr="How the reel was worked out: each input with its source (client brief, hose sheet row), then each workbook step with the numbers put in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8640" y="1865376"/>
            <a:ext cx="5989320" cy="4063025"/>
          </a:xfrm>
          <a:prstGeom prst="rect">
            <a:avLst/>
          </a:prstGeom>
          <a:ln w="9525">
            <a:solidFill>
              <a:srgbClr val="C3CDDD"/>
            </a:solidFill>
          </a:ln>
        </p:spPr>
      </p:pic>
      <p:sp>
        <p:nvSpPr>
          <p:cNvPr id="7" name="Caption"/>
          <p:cNvSpPr txBox="1"/>
          <p:nvPr/>
        </p:nvSpPr>
        <p:spPr>
          <a:xfrm>
            <a:off x="6949440" y="1572768"/>
            <a:ext cx="4693615" cy="27432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>
              <a:lnSpc>
                <a:spcPct val="108000"/>
              </a:lnSpc>
            </a:pPr>
            <a:r>
              <a:rPr sz="1150" b="1" spc="120">
                <a:solidFill>
                  <a:srgbClr val="5C6B7D"/>
                </a:solidFill>
                <a:latin typeface="Arial"/>
              </a:rPr>
              <a:t>HOSE OPTIONS  ·  HOW THE OPTIONS WERE REACHED</a:t>
            </a:r>
          </a:p>
        </p:txBody>
      </p:sp>
      <p:pic>
        <p:nvPicPr>
          <p:cNvPr id="8" name="12_hose_funnel" descr="How the hose options were reached: 1,323 catalogue hoses filtered by fluid, ID, pressure and reel-ability down to 60, ranked by outside diameter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949440" y="1865376"/>
            <a:ext cx="4693615" cy="1297810"/>
          </a:xfrm>
          <a:prstGeom prst="rect">
            <a:avLst/>
          </a:prstGeom>
          <a:ln w="9525">
            <a:solidFill>
              <a:srgbClr val="C3CDDD"/>
            </a:solidFill>
          </a:ln>
        </p:spPr>
      </p:pic>
      <p:sp>
        <p:nvSpPr>
          <p:cNvPr id="9" name="Rules panel"/>
          <p:cNvSpPr/>
          <p:nvPr/>
        </p:nvSpPr>
        <p:spPr>
          <a:xfrm>
            <a:off x="6949440" y="3528946"/>
            <a:ext cx="4693615" cy="2399454"/>
          </a:xfrm>
          <a:prstGeom prst="rect">
            <a:avLst/>
          </a:prstGeom>
          <a:solidFill>
            <a:srgbClr val="F4F6F9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10" name="Caption"/>
          <p:cNvSpPr txBox="1"/>
          <p:nvPr/>
        </p:nvSpPr>
        <p:spPr>
          <a:xfrm>
            <a:off x="7223759" y="3757546"/>
            <a:ext cx="4144975" cy="27432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>
              <a:lnSpc>
                <a:spcPct val="108000"/>
              </a:lnSpc>
            </a:pPr>
            <a:r>
              <a:rPr sz="1150" b="1" spc="120">
                <a:solidFill>
                  <a:srgbClr val="5C6B7D"/>
                </a:solidFill>
                <a:latin typeface="Arial"/>
              </a:rPr>
              <a:t>THE RULES</a:t>
            </a:r>
          </a:p>
        </p:txBody>
      </p:sp>
      <p:sp>
        <p:nvSpPr>
          <p:cNvPr id="11" name="Rules"/>
          <p:cNvSpPr txBox="1"/>
          <p:nvPr/>
        </p:nvSpPr>
        <p:spPr>
          <a:xfrm>
            <a:off x="7223759" y="4095874"/>
            <a:ext cx="4144975" cy="182880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>
              <a:lnSpc>
                <a:spcPct val="108000"/>
              </a:lnSpc>
              <a:spcAft>
                <a:spcPts val="1000"/>
              </a:spcAft>
            </a:pPr>
            <a:r>
              <a:rPr sz="1800" b="1">
                <a:solidFill>
                  <a:srgbClr val="0D1824"/>
                </a:solidFill>
                <a:latin typeface="Arial"/>
              </a:rPr>
              <a:t>Every input shows its source.</a:t>
            </a:r>
          </a:p>
          <a:p>
            <a:pPr algn="l">
              <a:lnSpc>
                <a:spcPct val="108000"/>
              </a:lnSpc>
              <a:spcAft>
                <a:spcPts val="1000"/>
              </a:spcAft>
            </a:pPr>
            <a:r>
              <a:rPr sz="1800" b="1">
                <a:solidFill>
                  <a:srgbClr val="0D1824"/>
                </a:solidFill>
                <a:latin typeface="Arial"/>
              </a:rPr>
              <a:t>Blanks are asked for, never assumed.</a:t>
            </a:r>
          </a:p>
          <a:p>
            <a:pPr algn="l">
              <a:lnSpc>
                <a:spcPct val="110000"/>
              </a:lnSpc>
            </a:pPr>
            <a:r>
              <a:rPr sz="1800" b="1">
                <a:solidFill>
                  <a:srgbClr val="0D1824"/>
                </a:solidFill>
                <a:latin typeface="Arial"/>
              </a:rPr>
              <a:t>A check passes only when the check itself passes.</a:t>
            </a:r>
          </a:p>
        </p:txBody>
      </p:sp>
      <p:sp>
        <p:nvSpPr>
          <p:cNvPr id="12" name="Footer"/>
          <p:cNvSpPr txBox="1"/>
          <p:nvPr/>
        </p:nvSpPr>
        <p:spPr>
          <a:xfrm>
            <a:off x="548640" y="6455664"/>
            <a:ext cx="5486400" cy="22860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>
              <a:lnSpc>
                <a:spcPct val="108000"/>
              </a:lnSpc>
            </a:pPr>
            <a:r>
              <a:rPr sz="1000" b="0">
                <a:solidFill>
                  <a:srgbClr val="5C6B7D"/>
                </a:solidFill>
                <a:latin typeface="Arial"/>
              </a:rPr>
              <a:t>Solaris Marine – Invictus CAD</a:t>
            </a:r>
          </a:p>
        </p:txBody>
      </p:sp>
      <p:sp>
        <p:nvSpPr>
          <p:cNvPr id="13" name="Footer right"/>
          <p:cNvSpPr txBox="1"/>
          <p:nvPr/>
        </p:nvSpPr>
        <p:spPr>
          <a:xfrm>
            <a:off x="5943600" y="6455664"/>
            <a:ext cx="5699455" cy="22860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r">
              <a:lnSpc>
                <a:spcPct val="108000"/>
              </a:lnSpc>
            </a:pPr>
            <a:r>
              <a:rPr sz="1000" b="0">
                <a:solidFill>
                  <a:srgbClr val="5C6B7D"/>
                </a:solidFill>
                <a:latin typeface="Arial"/>
              </a:rPr>
              <a:t>Screens: demo account, fictional data      12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48640" y="731520"/>
            <a:ext cx="9144000" cy="685800"/>
          </a:xfrm>
        </p:spPr>
        <p:txBody>
          <a:bodyPr wrap="square" lIns="0" rIns="0" tIns="0" bIns="0" anchor="t">
            <a:noAutofit/>
          </a:bodyPr>
          <a:lstStyle/>
          <a:p>
            <a:pPr algn="l">
              <a:lnSpc>
                <a:spcPct val="100000"/>
              </a:lnSpc>
            </a:pPr>
            <a:r>
              <a:rPr sz="3600" b="1">
                <a:solidFill>
                  <a:srgbClr val="0D1824"/>
                </a:solidFill>
                <a:latin typeface="Arial"/>
              </a:rPr>
              <a:t>New ways to run the work</a:t>
            </a:r>
          </a:p>
        </p:txBody>
      </p:sp>
      <p:sp>
        <p:nvSpPr>
          <p:cNvPr id="3" name="Kicker"/>
          <p:cNvSpPr txBox="1"/>
          <p:nvPr/>
        </p:nvSpPr>
        <p:spPr>
          <a:xfrm>
            <a:off x="548640" y="402336"/>
            <a:ext cx="7315200" cy="27432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>
              <a:lnSpc>
                <a:spcPct val="108000"/>
              </a:lnSpc>
            </a:pPr>
            <a:r>
              <a:rPr sz="1250" b="1" spc="220">
                <a:solidFill>
                  <a:srgbClr val="A86400"/>
                </a:solidFill>
                <a:latin typeface="Arial"/>
              </a:rPr>
              <a:t>COMING NEXT</a:t>
            </a:r>
          </a:p>
        </p:txBody>
      </p:sp>
      <p:sp>
        <p:nvSpPr>
          <p:cNvPr id="4" name="Not Live Yet"/>
          <p:cNvSpPr/>
          <p:nvPr/>
        </p:nvSpPr>
        <p:spPr>
          <a:xfrm>
            <a:off x="9631375" y="402336"/>
            <a:ext cx="2011680" cy="310896"/>
          </a:xfrm>
          <a:prstGeom prst="roundRect">
            <a:avLst>
              <a:gd name="adj" fmla="val 50000"/>
            </a:avLst>
          </a:prstGeom>
          <a:solidFill>
            <a:srgbClr val="A86400"/>
          </a:solidFill>
          <a:ln>
            <a:noFill/>
          </a:ln>
        </p:spPr>
        <p:txBody>
          <a:bodyPr rtlCol="0" anchor="ctr" wrap="square" lIns="0" rIns="0" tIns="0" bIns="0">
            <a:noAutofit/>
          </a:bodyPr>
          <a:lstStyle/>
          <a:p>
            <a:pPr algn="ctr"/>
            <a:r>
              <a:rPr sz="1100" b="1" spc="150">
                <a:solidFill>
                  <a:srgbClr val="FFFFFF"/>
                </a:solidFill>
                <a:latin typeface="Arial"/>
              </a:rPr>
              <a:t>NOT LIVE YET</a:t>
            </a:r>
          </a:p>
        </p:txBody>
      </p:sp>
      <p:pic>
        <p:nvPicPr>
          <p:cNvPr id="5" name="13_project_home" descr="Project Home for a demo job: next step, the job step by step, waiting for you, newest design and conversations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8640" y="1572768"/>
            <a:ext cx="4112267" cy="3291840"/>
          </a:xfrm>
          <a:prstGeom prst="rect">
            <a:avLst/>
          </a:prstGeom>
          <a:ln w="9525">
            <a:solidFill>
              <a:srgbClr val="C3CDDD"/>
            </a:solidFill>
          </a:ln>
        </p:spPr>
      </p:pic>
      <p:sp>
        <p:nvSpPr>
          <p:cNvPr id="6" name="Project Home"/>
          <p:cNvSpPr txBox="1"/>
          <p:nvPr/>
        </p:nvSpPr>
        <p:spPr>
          <a:xfrm>
            <a:off x="548640" y="5001768"/>
            <a:ext cx="4112267" cy="118872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>
              <a:lnSpc>
                <a:spcPct val="108000"/>
              </a:lnSpc>
              <a:spcAft>
                <a:spcPts val="300"/>
              </a:spcAft>
            </a:pPr>
            <a:r>
              <a:rPr sz="1600" b="1">
                <a:solidFill>
                  <a:srgbClr val="0D1824"/>
                </a:solidFill>
                <a:latin typeface="Arial"/>
              </a:rPr>
              <a:t>Project Home</a:t>
            </a:r>
          </a:p>
          <a:p>
            <a:pPr algn="l">
              <a:lnSpc>
                <a:spcPct val="108000"/>
              </a:lnSpc>
              <a:spcAft>
                <a:spcPts val="400"/>
              </a:spcAft>
            </a:pPr>
            <a:r>
              <a:rPr sz="1350" b="0">
                <a:solidFill>
                  <a:srgbClr val="3B4A5C"/>
                </a:solidFill>
                <a:latin typeface="Arial"/>
              </a:rPr>
              <a:t>One page per job: the next step, each stage's state, and what is waiting for you.</a:t>
            </a:r>
          </a:p>
          <a:p>
            <a:pPr algn="l">
              <a:lnSpc>
                <a:spcPct val="108000"/>
              </a:lnSpc>
            </a:pPr>
            <a:r>
              <a:rPr sz="1050" b="1" spc="80">
                <a:solidFill>
                  <a:srgbClr val="A86400"/>
                </a:solidFill>
                <a:latin typeface="Arial"/>
              </a:rPr>
              <a:t>BUILT  ·  IN TRIAL</a:t>
            </a:r>
          </a:p>
          <a:p>
            <a:pPr algn="l">
              <a:lnSpc>
                <a:spcPct val="108000"/>
              </a:lnSpc>
            </a:pPr>
            <a:r>
              <a:rPr sz="1050" b="1" spc="80">
                <a:solidFill>
                  <a:srgbClr val="A86400"/>
                </a:solidFill>
                <a:latin typeface="Arial"/>
              </a:rPr>
              <a:t>NOT SWITCHED ON YET</a:t>
            </a:r>
          </a:p>
        </p:txBody>
      </p:sp>
      <p:pic>
        <p:nvPicPr>
          <p:cNvPr id="7" name="13_needs_you" descr="Needs you panel: test pressure 15 bar or 16 bar with the source of each, a flotation choice, and values to confirm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69918" y="1572768"/>
            <a:ext cx="3499308" cy="3291840"/>
          </a:xfrm>
          <a:prstGeom prst="rect">
            <a:avLst/>
          </a:prstGeom>
          <a:ln w="9525">
            <a:solidFill>
              <a:srgbClr val="C3CDDD"/>
            </a:solidFill>
          </a:ln>
        </p:spPr>
      </p:pic>
      <p:sp>
        <p:nvSpPr>
          <p:cNvPr id="8" name="Needs you"/>
          <p:cNvSpPr txBox="1"/>
          <p:nvPr/>
        </p:nvSpPr>
        <p:spPr>
          <a:xfrm>
            <a:off x="4869918" y="5001768"/>
            <a:ext cx="3499308" cy="118872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>
              <a:lnSpc>
                <a:spcPct val="108000"/>
              </a:lnSpc>
              <a:spcAft>
                <a:spcPts val="300"/>
              </a:spcAft>
            </a:pPr>
            <a:r>
              <a:rPr sz="1600" b="1">
                <a:solidFill>
                  <a:srgbClr val="0D1824"/>
                </a:solidFill>
                <a:latin typeface="Arial"/>
              </a:rPr>
              <a:t>Needs you</a:t>
            </a:r>
          </a:p>
          <a:p>
            <a:pPr algn="l">
              <a:lnSpc>
                <a:spcPct val="108000"/>
              </a:lnSpc>
              <a:spcAft>
                <a:spcPts val="400"/>
              </a:spcAft>
            </a:pPr>
            <a:r>
              <a:rPr sz="1350" b="0">
                <a:solidFill>
                  <a:srgbClr val="3B4A5C"/>
                </a:solidFill>
                <a:latin typeface="Arial"/>
              </a:rPr>
              <a:t>Every open decision on a job, with both sources side by side. You choose.</a:t>
            </a:r>
          </a:p>
          <a:p>
            <a:pPr algn="l">
              <a:lnSpc>
                <a:spcPct val="108000"/>
              </a:lnSpc>
            </a:pPr>
            <a:r>
              <a:rPr sz="1050" b="1" spc="80">
                <a:solidFill>
                  <a:srgbClr val="A86400"/>
                </a:solidFill>
                <a:latin typeface="Arial"/>
              </a:rPr>
              <a:t>PROTOTYPE  ·  FICTIONAL DATA</a:t>
            </a:r>
          </a:p>
        </p:txBody>
      </p:sp>
      <p:pic>
        <p:nvPicPr>
          <p:cNvPr id="9" name="13_jobs_grid" descr="Jobs list as a grid grouped by stage, with filters and views; the picture is its design prototype, on fictional jobs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578238" y="1572768"/>
            <a:ext cx="3064816" cy="3291840"/>
          </a:xfrm>
          <a:prstGeom prst="rect">
            <a:avLst/>
          </a:prstGeom>
          <a:ln w="9525">
            <a:solidFill>
              <a:srgbClr val="C3CDDD"/>
            </a:solidFill>
          </a:ln>
        </p:spPr>
      </p:pic>
      <p:sp>
        <p:nvSpPr>
          <p:cNvPr id="10" name="Jobs list as a grid"/>
          <p:cNvSpPr txBox="1"/>
          <p:nvPr/>
        </p:nvSpPr>
        <p:spPr>
          <a:xfrm>
            <a:off x="8578238" y="5001768"/>
            <a:ext cx="3064816" cy="118872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>
              <a:lnSpc>
                <a:spcPct val="108000"/>
              </a:lnSpc>
              <a:spcAft>
                <a:spcPts val="300"/>
              </a:spcAft>
            </a:pPr>
            <a:r>
              <a:rPr sz="1600" b="1">
                <a:solidFill>
                  <a:srgbClr val="0D1824"/>
                </a:solidFill>
                <a:latin typeface="Arial"/>
              </a:rPr>
              <a:t>Jobs list as a grid</a:t>
            </a:r>
          </a:p>
          <a:p>
            <a:pPr algn="l">
              <a:lnSpc>
                <a:spcPct val="108000"/>
              </a:lnSpc>
              <a:spcAft>
                <a:spcPts val="400"/>
              </a:spcAft>
            </a:pPr>
            <a:r>
              <a:rPr sz="1350" b="0">
                <a:solidFill>
                  <a:srgbClr val="3B4A5C"/>
                </a:solidFill>
                <a:latin typeface="Arial"/>
              </a:rPr>
              <a:t>Grid, board and saved views, grouped by stage.</a:t>
            </a:r>
          </a:p>
          <a:p>
            <a:pPr algn="l">
              <a:lnSpc>
                <a:spcPct val="108000"/>
              </a:lnSpc>
            </a:pPr>
            <a:r>
              <a:rPr sz="1050" b="1" spc="80">
                <a:solidFill>
                  <a:srgbClr val="A86400"/>
                </a:solidFill>
                <a:latin typeface="Arial"/>
              </a:rPr>
              <a:t>BUILT  ·  IN TRIAL</a:t>
            </a:r>
          </a:p>
          <a:p>
            <a:pPr algn="l">
              <a:lnSpc>
                <a:spcPct val="108000"/>
              </a:lnSpc>
            </a:pPr>
            <a:r>
              <a:rPr sz="1050" b="1" spc="80">
                <a:solidFill>
                  <a:srgbClr val="A86400"/>
                </a:solidFill>
                <a:latin typeface="Arial"/>
              </a:rPr>
              <a:t>PICTURE: DESIGN PROTOTYPE</a:t>
            </a:r>
          </a:p>
        </p:txBody>
      </p:sp>
      <p:sp>
        <p:nvSpPr>
          <p:cNvPr id="11" name="Footer"/>
          <p:cNvSpPr txBox="1"/>
          <p:nvPr/>
        </p:nvSpPr>
        <p:spPr>
          <a:xfrm>
            <a:off x="548640" y="6455664"/>
            <a:ext cx="5486400" cy="22860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>
              <a:lnSpc>
                <a:spcPct val="108000"/>
              </a:lnSpc>
            </a:pPr>
            <a:r>
              <a:rPr sz="1000" b="0">
                <a:solidFill>
                  <a:srgbClr val="5C6B7D"/>
                </a:solidFill>
                <a:latin typeface="Arial"/>
              </a:rPr>
              <a:t>Solaris Marine – Invictus CAD</a:t>
            </a:r>
          </a:p>
        </p:txBody>
      </p:sp>
      <p:sp>
        <p:nvSpPr>
          <p:cNvPr id="12" name="Footer right"/>
          <p:cNvSpPr txBox="1"/>
          <p:nvPr/>
        </p:nvSpPr>
        <p:spPr>
          <a:xfrm>
            <a:off x="5943600" y="6455664"/>
            <a:ext cx="5699455" cy="22860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r">
              <a:lnSpc>
                <a:spcPct val="108000"/>
              </a:lnSpc>
            </a:pPr>
            <a:r>
              <a:rPr sz="1000" b="0">
                <a:solidFill>
                  <a:srgbClr val="5C6B7D"/>
                </a:solidFill>
                <a:latin typeface="Arial"/>
              </a:rPr>
              <a:t>Demo and prototype screens, fictional data      13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48640" y="731520"/>
            <a:ext cx="9144000" cy="685800"/>
          </a:xfrm>
        </p:spPr>
        <p:txBody>
          <a:bodyPr wrap="square" lIns="0" rIns="0" tIns="0" bIns="0" anchor="t">
            <a:noAutofit/>
          </a:bodyPr>
          <a:lstStyle/>
          <a:p>
            <a:pPr algn="l">
              <a:lnSpc>
                <a:spcPct val="100000"/>
              </a:lnSpc>
            </a:pPr>
            <a:r>
              <a:rPr sz="3600" b="1">
                <a:solidFill>
                  <a:srgbClr val="0D1824"/>
                </a:solidFill>
                <a:latin typeface="Arial"/>
              </a:rPr>
              <a:t>Live now, and coming next</a:t>
            </a:r>
          </a:p>
        </p:txBody>
      </p:sp>
      <p:sp>
        <p:nvSpPr>
          <p:cNvPr id="3" name="Kicker"/>
          <p:cNvSpPr txBox="1"/>
          <p:nvPr/>
        </p:nvSpPr>
        <p:spPr>
          <a:xfrm>
            <a:off x="548640" y="402336"/>
            <a:ext cx="7315200" cy="27432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>
              <a:lnSpc>
                <a:spcPct val="108000"/>
              </a:lnSpc>
            </a:pPr>
            <a:r>
              <a:rPr sz="1250" b="1" spc="220">
                <a:solidFill>
                  <a:srgbClr val="1A6DB5"/>
                </a:solidFill>
                <a:latin typeface="Arial"/>
              </a:rPr>
              <a:t>DESIGN AND DRAWINGS</a:t>
            </a:r>
          </a:p>
        </p:txBody>
      </p:sp>
      <p:sp>
        <p:nvSpPr>
          <p:cNvPr id="4" name="Live panel"/>
          <p:cNvSpPr/>
          <p:nvPr/>
        </p:nvSpPr>
        <p:spPr>
          <a:xfrm>
            <a:off x="548640" y="1572768"/>
            <a:ext cx="11094415" cy="1600200"/>
          </a:xfrm>
          <a:prstGeom prst="rect">
            <a:avLst/>
          </a:prstGeom>
          <a:solidFill>
            <a:srgbClr val="F4F6F9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5" name="Item 1"/>
          <p:cNvSpPr/>
          <p:nvPr/>
        </p:nvSpPr>
        <p:spPr>
          <a:xfrm>
            <a:off x="822959" y="1847088"/>
            <a:ext cx="402336" cy="402336"/>
          </a:xfrm>
          <a:prstGeom prst="ellipse">
            <a:avLst/>
          </a:prstGeom>
          <a:solidFill>
            <a:srgbClr val="FFFFFF"/>
          </a:solidFill>
          <a:ln w="19050">
            <a:solidFill>
              <a:srgbClr val="1A7F45"/>
            </a:solidFill>
          </a:ln>
        </p:spPr>
        <p:txBody>
          <a:bodyPr rtlCol="0" anchor="ctr" wrap="square" lIns="0" rIns="0" tIns="0" bIns="0">
            <a:noAutofit/>
          </a:bodyPr>
          <a:lstStyle/>
          <a:p>
            <a:pPr algn="ctr"/>
            <a:r>
              <a:rPr sz="1400" b="1">
                <a:solidFill>
                  <a:srgbClr val="1A7F45"/>
                </a:solidFill>
                <a:latin typeface="Arial"/>
              </a:rPr>
              <a:t>1</a:t>
            </a:r>
          </a:p>
        </p:txBody>
      </p:sp>
      <p:sp>
        <p:nvSpPr>
          <p:cNvPr id="6" name="Live Today"/>
          <p:cNvSpPr/>
          <p:nvPr/>
        </p:nvSpPr>
        <p:spPr>
          <a:xfrm>
            <a:off x="9905695" y="1847088"/>
            <a:ext cx="1463040" cy="310896"/>
          </a:xfrm>
          <a:prstGeom prst="roundRect">
            <a:avLst>
              <a:gd name="adj" fmla="val 50000"/>
            </a:avLst>
          </a:prstGeom>
          <a:solidFill>
            <a:srgbClr val="FFFFFF"/>
          </a:solidFill>
          <a:ln w="15875">
            <a:solidFill>
              <a:srgbClr val="1A7F45"/>
            </a:solidFill>
          </a:ln>
        </p:spPr>
        <p:txBody>
          <a:bodyPr rtlCol="0" anchor="ctr" wrap="square" lIns="0" rIns="0" tIns="0" bIns="0">
            <a:noAutofit/>
          </a:bodyPr>
          <a:lstStyle/>
          <a:p>
            <a:pPr algn="ctr"/>
            <a:r>
              <a:rPr sz="1100" b="1" spc="150">
                <a:solidFill>
                  <a:srgbClr val="1A7F45"/>
                </a:solidFill>
                <a:latin typeface="Arial"/>
              </a:rPr>
              <a:t>LIVE TODAY</a:t>
            </a:r>
          </a:p>
        </p:txBody>
      </p:sp>
      <p:sp>
        <p:nvSpPr>
          <p:cNvPr id="7" name="Point 1"/>
          <p:cNvSpPr txBox="1"/>
          <p:nvPr/>
        </p:nvSpPr>
        <p:spPr>
          <a:xfrm>
            <a:off x="1371600" y="1865376"/>
            <a:ext cx="8259775" cy="36576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>
              <a:lnSpc>
                <a:spcPct val="108000"/>
              </a:lnSpc>
            </a:pPr>
            <a:r>
              <a:rPr sz="2000" b="1">
                <a:solidFill>
                  <a:srgbClr val="0D1824"/>
                </a:solidFill>
                <a:latin typeface="Arial"/>
              </a:rPr>
              <a:t>The Copilot designs new parts</a:t>
            </a:r>
          </a:p>
        </p:txBody>
      </p:sp>
      <p:sp>
        <p:nvSpPr>
          <p:cNvPr id="8" name="Point 1 detail"/>
          <p:cNvSpPr txBox="1"/>
          <p:nvPr/>
        </p:nvSpPr>
        <p:spPr>
          <a:xfrm>
            <a:off x="1371600" y="2286000"/>
            <a:ext cx="9997135" cy="86868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>
              <a:lnSpc>
                <a:spcPct val="110000"/>
              </a:lnSpc>
              <a:spcAft>
                <a:spcPts val="400"/>
              </a:spcAft>
            </a:pPr>
            <a:r>
              <a:rPr sz="1600" b="0">
                <a:solidFill>
                  <a:srgbClr val="3B4A5C"/>
                </a:solidFill>
                <a:latin typeface="Arial"/>
              </a:rPr>
              <a:t>Describe a part in words. It lists the design basis it needs, such as the standard, loads and weld sizes, and never fills it in itself. You choose the values; it builds the 3D model, the drawing and its own checks.</a:t>
            </a:r>
          </a:p>
          <a:p>
            <a:pPr algn="l">
              <a:lnSpc>
                <a:spcPct val="108000"/>
              </a:lnSpc>
            </a:pPr>
            <a:r>
              <a:rPr sz="1600" b="1">
                <a:solidFill>
                  <a:srgbClr val="1A7F45"/>
                </a:solidFill>
                <a:latin typeface="Arial"/>
              </a:rPr>
              <a:t>Try it at the stand.</a:t>
            </a:r>
          </a:p>
        </p:txBody>
      </p:sp>
      <p:sp>
        <p:nvSpPr>
          <p:cNvPr id="9" name="Caption"/>
          <p:cNvSpPr txBox="1"/>
          <p:nvPr/>
        </p:nvSpPr>
        <p:spPr>
          <a:xfrm>
            <a:off x="548640" y="3447287"/>
            <a:ext cx="11094415" cy="27432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>
              <a:lnSpc>
                <a:spcPct val="108000"/>
              </a:lnSpc>
            </a:pPr>
            <a:r>
              <a:rPr sz="1150" b="1" spc="120">
                <a:solidFill>
                  <a:srgbClr val="A86400"/>
                </a:solidFill>
                <a:latin typeface="Arial"/>
              </a:rPr>
              <a:t>COMING NEXT  ·  NOT LIVE YET</a:t>
            </a:r>
          </a:p>
        </p:txBody>
      </p:sp>
      <p:pic>
        <p:nvPicPr>
          <p:cNvPr id="10" name="14_library_views" descr="Prototype of the Library as views on fictional data: part cards with drawings, status and model labels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8640" y="3767328"/>
            <a:ext cx="3445328" cy="2286000"/>
          </a:xfrm>
          <a:prstGeom prst="rect">
            <a:avLst/>
          </a:prstGeom>
          <a:ln w="9525">
            <a:solidFill>
              <a:srgbClr val="C3CDDD"/>
            </a:solidFill>
          </a:ln>
        </p:spPr>
      </p:pic>
      <p:sp>
        <p:nvSpPr>
          <p:cNvPr id="11" name="Caption"/>
          <p:cNvSpPr txBox="1"/>
          <p:nvPr/>
        </p:nvSpPr>
        <p:spPr>
          <a:xfrm>
            <a:off x="548640" y="6144768"/>
            <a:ext cx="3445328" cy="27432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>
              <a:lnSpc>
                <a:spcPct val="108000"/>
              </a:lnSpc>
            </a:pPr>
            <a:r>
              <a:rPr sz="1150" b="1" spc="120">
                <a:solidFill>
                  <a:srgbClr val="A86400"/>
                </a:solidFill>
                <a:latin typeface="Arial"/>
              </a:rPr>
              <a:t>PROTOTYPE  ·  FICTIONAL DATA</a:t>
            </a:r>
          </a:p>
        </p:txBody>
      </p:sp>
      <p:sp>
        <p:nvSpPr>
          <p:cNvPr id="12" name="Item 2"/>
          <p:cNvSpPr/>
          <p:nvPr/>
        </p:nvSpPr>
        <p:spPr>
          <a:xfrm>
            <a:off x="4405448" y="3813048"/>
            <a:ext cx="402336" cy="402336"/>
          </a:xfrm>
          <a:prstGeom prst="ellipse">
            <a:avLst/>
          </a:prstGeom>
          <a:solidFill>
            <a:srgbClr val="FFFFFF"/>
          </a:solidFill>
          <a:ln w="19050">
            <a:solidFill>
              <a:srgbClr val="A86400"/>
            </a:solidFill>
          </a:ln>
        </p:spPr>
        <p:txBody>
          <a:bodyPr rtlCol="0" anchor="ctr" wrap="square" lIns="0" rIns="0" tIns="0" bIns="0">
            <a:noAutofit/>
          </a:bodyPr>
          <a:lstStyle/>
          <a:p>
            <a:pPr algn="ctr"/>
            <a:r>
              <a:rPr sz="1400" b="1">
                <a:solidFill>
                  <a:srgbClr val="A86400"/>
                </a:solidFill>
                <a:latin typeface="Arial"/>
              </a:rPr>
              <a:t>2</a:t>
            </a:r>
          </a:p>
        </p:txBody>
      </p:sp>
      <p:sp>
        <p:nvSpPr>
          <p:cNvPr id="13" name="Point 2"/>
          <p:cNvSpPr txBox="1"/>
          <p:nvPr/>
        </p:nvSpPr>
        <p:spPr>
          <a:xfrm>
            <a:off x="4954088" y="3831335"/>
            <a:ext cx="6688966" cy="128016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>
              <a:lnSpc>
                <a:spcPct val="108000"/>
              </a:lnSpc>
              <a:spcAft>
                <a:spcPts val="400"/>
              </a:spcAft>
            </a:pPr>
            <a:r>
              <a:rPr sz="1800" b="1">
                <a:solidFill>
                  <a:srgbClr val="0D1824"/>
                </a:solidFill>
                <a:latin typeface="Arial"/>
              </a:rPr>
              <a:t>The Library as views</a:t>
            </a:r>
          </a:p>
          <a:p>
            <a:pPr algn="l">
              <a:lnSpc>
                <a:spcPct val="110000"/>
              </a:lnSpc>
            </a:pPr>
            <a:r>
              <a:rPr sz="1500" b="0">
                <a:solidFill>
                  <a:srgbClr val="3B4A5C"/>
                </a:solidFill>
                <a:latin typeface="Arial"/>
              </a:rPr>
              <a:t>Grid, board and saved views for parts, with each part's status.</a:t>
            </a:r>
          </a:p>
        </p:txBody>
      </p:sp>
      <p:sp>
        <p:nvSpPr>
          <p:cNvPr id="14" name="Item 3"/>
          <p:cNvSpPr/>
          <p:nvPr/>
        </p:nvSpPr>
        <p:spPr>
          <a:xfrm>
            <a:off x="4405448" y="4910328"/>
            <a:ext cx="402336" cy="402336"/>
          </a:xfrm>
          <a:prstGeom prst="ellipse">
            <a:avLst/>
          </a:prstGeom>
          <a:solidFill>
            <a:srgbClr val="FFFFFF"/>
          </a:solidFill>
          <a:ln w="19050">
            <a:solidFill>
              <a:srgbClr val="A86400"/>
            </a:solidFill>
          </a:ln>
        </p:spPr>
        <p:txBody>
          <a:bodyPr rtlCol="0" anchor="ctr" wrap="square" lIns="0" rIns="0" tIns="0" bIns="0">
            <a:noAutofit/>
          </a:bodyPr>
          <a:lstStyle/>
          <a:p>
            <a:pPr algn="ctr"/>
            <a:r>
              <a:rPr sz="1400" b="1">
                <a:solidFill>
                  <a:srgbClr val="A86400"/>
                </a:solidFill>
                <a:latin typeface="Arial"/>
              </a:rPr>
              <a:t>3</a:t>
            </a:r>
          </a:p>
        </p:txBody>
      </p:sp>
      <p:sp>
        <p:nvSpPr>
          <p:cNvPr id="15" name="Point 3"/>
          <p:cNvSpPr txBox="1"/>
          <p:nvPr/>
        </p:nvSpPr>
        <p:spPr>
          <a:xfrm>
            <a:off x="4954088" y="4928616"/>
            <a:ext cx="6688966" cy="128016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>
              <a:lnSpc>
                <a:spcPct val="108000"/>
              </a:lnSpc>
              <a:spcAft>
                <a:spcPts val="400"/>
              </a:spcAft>
            </a:pPr>
            <a:r>
              <a:rPr sz="1800" b="1">
                <a:solidFill>
                  <a:srgbClr val="0D1824"/>
                </a:solidFill>
                <a:latin typeface="Arial"/>
              </a:rPr>
              <a:t>Drawing register</a:t>
            </a:r>
          </a:p>
          <a:p>
            <a:pPr algn="l">
              <a:lnSpc>
                <a:spcPct val="110000"/>
              </a:lnSpc>
            </a:pPr>
            <a:r>
              <a:rPr sz="1500" b="0">
                <a:solidFill>
                  <a:srgbClr val="3B4A5C"/>
                </a:solidFill>
                <a:latin typeface="Arial"/>
              </a:rPr>
              <a:t>Drawing revisions, a register and transmittals.</a:t>
            </a:r>
          </a:p>
        </p:txBody>
      </p:sp>
      <p:sp>
        <p:nvSpPr>
          <p:cNvPr id="16" name="Footer"/>
          <p:cNvSpPr txBox="1"/>
          <p:nvPr/>
        </p:nvSpPr>
        <p:spPr>
          <a:xfrm>
            <a:off x="548640" y="6455664"/>
            <a:ext cx="5486400" cy="22860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>
              <a:lnSpc>
                <a:spcPct val="108000"/>
              </a:lnSpc>
            </a:pPr>
            <a:r>
              <a:rPr sz="1000" b="0">
                <a:solidFill>
                  <a:srgbClr val="5C6B7D"/>
                </a:solidFill>
                <a:latin typeface="Arial"/>
              </a:rPr>
              <a:t>Solaris Marine – Invictus CAD</a:t>
            </a:r>
          </a:p>
        </p:txBody>
      </p:sp>
      <p:sp>
        <p:nvSpPr>
          <p:cNvPr id="17" name="Footer right"/>
          <p:cNvSpPr txBox="1"/>
          <p:nvPr/>
        </p:nvSpPr>
        <p:spPr>
          <a:xfrm>
            <a:off x="5943600" y="6455664"/>
            <a:ext cx="5699455" cy="22860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r">
              <a:lnSpc>
                <a:spcPct val="108000"/>
              </a:lnSpc>
            </a:pPr>
            <a:r>
              <a:rPr sz="1000" b="0">
                <a:solidFill>
                  <a:srgbClr val="5C6B7D"/>
                </a:solidFill>
                <a:latin typeface="Arial"/>
              </a:rPr>
              <a:t>Prototype screen, fictional data      14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48640" y="2103120"/>
            <a:ext cx="6949440" cy="822960"/>
          </a:xfrm>
        </p:spPr>
        <p:txBody>
          <a:bodyPr wrap="square" lIns="0" rIns="0" tIns="0" bIns="0" anchor="t">
            <a:noAutofit/>
          </a:bodyPr>
          <a:lstStyle/>
          <a:p>
            <a:pPr algn="l">
              <a:lnSpc>
                <a:spcPct val="100000"/>
              </a:lnSpc>
            </a:pPr>
            <a:r>
              <a:rPr sz="4400" b="1">
                <a:solidFill>
                  <a:srgbClr val="0D1824"/>
                </a:solidFill>
                <a:latin typeface="Arial"/>
              </a:rPr>
              <a:t>Join the early-access list</a:t>
            </a:r>
          </a:p>
        </p:txBody>
      </p:sp>
      <p:pic>
        <p:nvPicPr>
          <p:cNvPr id="3" name="Solaris Marine logo" descr="Solaris Marine logo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8640" y="566928"/>
            <a:ext cx="457200" cy="457200"/>
          </a:xfrm>
          <a:prstGeom prst="rect">
            <a:avLst/>
          </a:prstGeom>
        </p:spPr>
      </p:pic>
      <p:sp>
        <p:nvSpPr>
          <p:cNvPr id="4" name="Company"/>
          <p:cNvSpPr txBox="1"/>
          <p:nvPr/>
        </p:nvSpPr>
        <p:spPr>
          <a:xfrm>
            <a:off x="1170432" y="667512"/>
            <a:ext cx="4114800" cy="27432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>
              <a:lnSpc>
                <a:spcPct val="108000"/>
              </a:lnSpc>
            </a:pPr>
            <a:r>
              <a:rPr sz="1300" b="1" spc="350">
                <a:solidFill>
                  <a:srgbClr val="0D1824"/>
                </a:solidFill>
                <a:latin typeface="Arial"/>
              </a:rPr>
              <a:t>SOLARIS MARINE</a:t>
            </a:r>
          </a:p>
        </p:txBody>
      </p:sp>
      <p:sp>
        <p:nvSpPr>
          <p:cNvPr id="5" name="Lead"/>
          <p:cNvSpPr txBox="1"/>
          <p:nvPr/>
        </p:nvSpPr>
        <p:spPr>
          <a:xfrm>
            <a:off x="548640" y="3063240"/>
            <a:ext cx="6766560" cy="91440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>
              <a:lnSpc>
                <a:spcPct val="115000"/>
              </a:lnSpc>
            </a:pPr>
            <a:r>
              <a:rPr sz="2200" b="0">
                <a:solidFill>
                  <a:srgbClr val="3B4A5C"/>
                </a:solidFill>
                <a:latin typeface="Arial"/>
              </a:rPr>
              <a:t>See Invictus CAD work on your own hose systems.</a:t>
            </a:r>
          </a:p>
        </p:txBody>
      </p:sp>
      <p:sp>
        <p:nvSpPr>
          <p:cNvPr id="6" name="Contact"/>
          <p:cNvSpPr txBox="1"/>
          <p:nvPr/>
        </p:nvSpPr>
        <p:spPr>
          <a:xfrm>
            <a:off x="548640" y="4800600"/>
            <a:ext cx="6766560" cy="109728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>
              <a:lnSpc>
                <a:spcPct val="108000"/>
              </a:lnSpc>
              <a:spcAft>
                <a:spcPts val="400"/>
              </a:spcAft>
            </a:pPr>
            <a:r>
              <a:rPr sz="1800" b="1">
                <a:solidFill>
                  <a:srgbClr val="0D1824"/>
                </a:solidFill>
                <a:latin typeface="Arial"/>
              </a:rPr>
              <a:t>Solaris Marine – Invictus CAD</a:t>
            </a:r>
          </a:p>
          <a:p>
            <a:pPr algn="l">
              <a:lnSpc>
                <a:spcPct val="108000"/>
              </a:lnSpc>
            </a:pPr>
            <a:r>
              <a:rPr sz="2200" b="1">
                <a:solidFill>
                  <a:srgbClr val="1A6DB5"/>
                </a:solidFill>
                <a:latin typeface="Arial"/>
              </a:rPr>
              <a:t>solarismarine.co.uk</a:t>
            </a:r>
          </a:p>
        </p:txBody>
      </p:sp>
      <p:pic>
        <p:nvPicPr>
          <p:cNvPr id="7" name="QR code" descr="QR code: www.solarismarine.co.uk/studio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549640" y="1691640"/>
            <a:ext cx="2743200" cy="2743200"/>
          </a:xfrm>
          <a:prstGeom prst="rect">
            <a:avLst/>
          </a:prstGeom>
        </p:spPr>
      </p:pic>
      <p:sp>
        <p:nvSpPr>
          <p:cNvPr id="8" name="QR caption"/>
          <p:cNvSpPr txBox="1"/>
          <p:nvPr/>
        </p:nvSpPr>
        <p:spPr>
          <a:xfrm>
            <a:off x="8275319" y="4617720"/>
            <a:ext cx="3291840" cy="64008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ctr">
              <a:lnSpc>
                <a:spcPct val="108000"/>
              </a:lnSpc>
            </a:pPr>
            <a:r>
              <a:rPr sz="1600" b="1">
                <a:solidFill>
                  <a:srgbClr val="0D1824"/>
                </a:solidFill>
                <a:latin typeface="Arial"/>
              </a:rPr>
              <a:t>Videos and early access</a:t>
            </a:r>
          </a:p>
          <a:p>
            <a:pPr algn="ctr">
              <a:lnSpc>
                <a:spcPct val="108000"/>
              </a:lnSpc>
            </a:pPr>
            <a:r>
              <a:rPr sz="1500" b="1">
                <a:solidFill>
                  <a:srgbClr val="1A6DB5"/>
                </a:solidFill>
                <a:latin typeface="Arial"/>
              </a:rPr>
              <a:t>solarismarine.co.uk/studio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Solaris Marine">
  <a:themeElements>
    <a:clrScheme name="Solaris Marine">
      <a:dk1>
        <a:srgbClr val="0D1824"/>
      </a:dk1>
      <a:lt1>
        <a:srgbClr val="FFFFFF"/>
      </a:lt1>
      <a:dk2>
        <a:srgbClr val="0A1628"/>
      </a:dk2>
      <a:lt2>
        <a:srgbClr val="F4F6F9"/>
      </a:lt2>
      <a:accent1>
        <a:srgbClr val="1A6DB5"/>
      </a:accent1>
      <a:accent2>
        <a:srgbClr val="5AA3E0"/>
      </a:accent2>
      <a:accent3>
        <a:srgbClr val="1A7F45"/>
      </a:accent3>
      <a:accent4>
        <a:srgbClr val="A86400"/>
      </a:accent4>
      <a:accent5>
        <a:srgbClr val="5C6B7D"/>
      </a:accent5>
      <a:accent6>
        <a:srgbClr val="87B6E2"/>
      </a:accent6>
      <a:hlink>
        <a:srgbClr val="1A6DB5"/>
      </a:hlink>
      <a:folHlink>
        <a:srgbClr val="14558E"/>
      </a:folHlink>
    </a:clrScheme>
    <a:fontScheme name="Solaris Marin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PresentationFormat>Widescreen</PresentationFormat>
  <Slides>15</Slides>
  <Notes>0</Notes>
  <HiddenSlides>0</HiddenSlide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Solaris Marine – Invictus CAD</dc:title>
  <dc:subject/>
  <dc:creator/>
  <cp:keywords/>
  <dc:description/>
  <cp:lastModifiedBy/>
  <cp:revision>1</cp:revision>
  <dcterms:created xsi:type="dcterms:W3CDTF">2026-10-25T10:18:57Z</dcterms:created>
  <dcterms:modified xsi:type="dcterms:W3CDTF">2026-10-25T10:18:57Z</dcterms:modified>
  <cp:category/>
  <cp:contentStatus/>
</cp:coreProperties>
</file>